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60" r:id="rId5"/>
    <p:sldId id="273" r:id="rId6"/>
    <p:sldId id="274" r:id="rId7"/>
    <p:sldId id="275" r:id="rId8"/>
    <p:sldId id="276" r:id="rId9"/>
    <p:sldId id="277" r:id="rId10"/>
    <p:sldId id="263" r:id="rId11"/>
    <p:sldId id="278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DB160-55F1-481D-A8CA-722C6D66CA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2C173F-3A07-426A-977D-825D8DECEE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E82AA-6D36-49DC-9A63-C7B7AA06A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7FEA-0D43-4D3C-A144-686A13A572D0}" type="datetimeFigureOut">
              <a:rPr lang="en-AU" smtClean="0"/>
              <a:t>8/10/2019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A270D-E8FB-4D8B-A134-6055A238A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2C0D9-A4C1-4EAD-91CF-BBFF10D50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F46B-A532-41D6-A5F6-FD9530E27A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6129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2EAE7-C379-4A3E-AD8F-2D278AF92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801EE9-56A4-460D-A652-3D6564690A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DF0EE-A5E7-4ED6-89BA-25B4ECA21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7FEA-0D43-4D3C-A144-686A13A572D0}" type="datetimeFigureOut">
              <a:rPr lang="en-AU" smtClean="0"/>
              <a:t>8/10/2019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FF51D-D2E6-45BB-AA85-C00F9FD39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4270C-6B88-4453-A2CD-6F714EA63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F46B-A532-41D6-A5F6-FD9530E27A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215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F241A3-1517-4F11-866C-BF2EBB07DB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46468E-D00B-4C99-B7D5-B24EBB73B1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FB828-FFBE-44B6-8FD3-FEAA3A7BB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7FEA-0D43-4D3C-A144-686A13A572D0}" type="datetimeFigureOut">
              <a:rPr lang="en-AU" smtClean="0"/>
              <a:t>8/10/2019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0163C-8A0B-4041-B491-D7ED4F21E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27C8F-D39A-45A5-AFBF-602921614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F46B-A532-41D6-A5F6-FD9530E27A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5412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38A67-23F2-444D-9EEE-3D3C2F019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D670B-D32A-4800-921B-0C0670554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50103-43F9-4C4D-806E-7091121B3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7FEA-0D43-4D3C-A144-686A13A572D0}" type="datetimeFigureOut">
              <a:rPr lang="en-AU" smtClean="0"/>
              <a:t>8/10/2019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AB4DC-9686-4464-A697-C0AD6AD91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D3048-AADF-4F9C-BD5B-85B0ABD7C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F46B-A532-41D6-A5F6-FD9530E27A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0515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E784A-3FE4-4F52-8FE1-116114354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341A92-C0B7-4AC6-9966-AF8A50989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1193F-2E3B-45F9-8030-11B203BF0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7FEA-0D43-4D3C-A144-686A13A572D0}" type="datetimeFigureOut">
              <a:rPr lang="en-AU" smtClean="0"/>
              <a:t>8/10/2019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2FA01-464D-4D2C-B695-FB71CCAFC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15B6A-1717-4A41-9D98-617CD1552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F46B-A532-41D6-A5F6-FD9530E27A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365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C5C6F-D8C0-461F-B3F8-93E49933D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18421-AC55-4C03-BC3C-C3F471F3F9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D5EB7E-5B6E-4C18-8DD6-A9992CB8A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0B8AF2-70C1-48C7-A4FE-741776260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7FEA-0D43-4D3C-A144-686A13A572D0}" type="datetimeFigureOut">
              <a:rPr lang="en-AU" smtClean="0"/>
              <a:t>8/10/2019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1A4ED-9D73-4B8A-871F-A6C967910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7CB71F-4249-438C-B7F2-2AC9720BD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F46B-A532-41D6-A5F6-FD9530E27A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701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4D0DF-D921-45A9-AA83-B26C5DDC6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B90EB-4C79-4EB6-9E97-BD78A96F9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F0D2F5-87FB-442E-950D-E9E54273B2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CA04EF-0359-4D89-8DF7-9E9412C833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E32720-6952-44C6-AD1A-19FFA2B343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2B6823-44CF-4FDF-80C7-71C0FFA9C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7FEA-0D43-4D3C-A144-686A13A572D0}" type="datetimeFigureOut">
              <a:rPr lang="en-AU" smtClean="0"/>
              <a:t>8/10/2019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FFD61E-7AB6-483C-879E-54EAE1C64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9CE6FE-EED4-449D-9F4D-68E4DD50F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F46B-A532-41D6-A5F6-FD9530E27A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3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2E21A-203F-4F0C-BD16-5964C8380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07EE7D-CCBB-4C3B-A674-E4BF35BE4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7FEA-0D43-4D3C-A144-686A13A572D0}" type="datetimeFigureOut">
              <a:rPr lang="en-AU" smtClean="0"/>
              <a:t>8/10/2019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51B629-1EC9-4F38-87C3-E5D2EE8E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6CE871-E83D-4021-AA45-92B437D8E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F46B-A532-41D6-A5F6-FD9530E27A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7320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8319A6-02F7-4EF2-A51F-5DFEFF8F2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7FEA-0D43-4D3C-A144-686A13A572D0}" type="datetimeFigureOut">
              <a:rPr lang="en-AU" smtClean="0"/>
              <a:t>8/10/2019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6EC7BE-9C42-45EE-AF85-E6FB1F4F6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5D79EC-2DF1-441F-A2D7-DBA27A642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F46B-A532-41D6-A5F6-FD9530E27A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3615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FDD41-3961-4887-83B9-53BCFB0A6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53C0F-7C94-4053-BCB0-0FE3288AF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F2BF41-0B48-4A20-9443-6D3BCA163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F27ABD-ED88-4579-A192-110DD045E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7FEA-0D43-4D3C-A144-686A13A572D0}" type="datetimeFigureOut">
              <a:rPr lang="en-AU" smtClean="0"/>
              <a:t>8/10/2019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0CD1E-741B-4A06-B7A4-6B09835F6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0D554-5533-42B2-98DA-2F84AEE97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F46B-A532-41D6-A5F6-FD9530E27A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0162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51D68-E8BB-4BE3-9272-71C1C824D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FD91C6-DCFD-4352-835E-FE8E09EF0C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55EC7A-5E45-4CE4-908D-9502FDD303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4781DD-2F0D-4594-AC25-8D55A01AA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7FEA-0D43-4D3C-A144-686A13A572D0}" type="datetimeFigureOut">
              <a:rPr lang="en-AU" smtClean="0"/>
              <a:t>8/10/2019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2D702F-526E-4217-9700-14D89520E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5C669-DDCF-4D83-ABCF-CAE88026D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F46B-A532-41D6-A5F6-FD9530E27A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364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4D3EF5-D975-4F5E-9B31-EAABD113A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CC4312-1F79-4CA8-8F91-ACEAA6DAB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5DC1E-C600-49CF-9CB3-D65173BA47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F7FEA-0D43-4D3C-A144-686A13A572D0}" type="datetimeFigureOut">
              <a:rPr lang="en-AU" smtClean="0"/>
              <a:t>8/10/2019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A52A8-8AAE-4F5E-B559-D1783E251B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5228C-014A-467A-B9E8-B7685FF95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5F46B-A532-41D6-A5F6-FD9530E27A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1610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statsoft.org/article/view/v036i03" TargetMode="External"/><Relationship Id="rId2" Type="http://schemas.openxmlformats.org/officeDocument/2006/relationships/hyperlink" Target="https://www.amazon.com.au/Discovering-Statistics-Using-Andy-Field/dp/1446200469/ref=sr_1_1?keywords=discovering+statistics+using+r&amp;qid=1570078806&amp;s=books&amp;sr=1-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260D91-2DFB-4C11-8671-B519B7F53E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Meta-analysis in R:</a:t>
            </a:r>
            <a:br>
              <a:rPr lang="en-AU" dirty="0"/>
            </a:br>
            <a:r>
              <a:rPr lang="en-AU" dirty="0"/>
              <a:t>An introductory guide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09913DD-A3AB-48CC-A7EA-16E9FC3627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r>
              <a:rPr lang="en-AU" dirty="0"/>
              <a:t>Dr Morgana Lizzio-Wilson</a:t>
            </a:r>
          </a:p>
          <a:p>
            <a:r>
              <a:rPr lang="en-AU" dirty="0"/>
              <a:t>Postdoctoral Research Fellow</a:t>
            </a:r>
            <a:br>
              <a:rPr lang="en-AU" dirty="0"/>
            </a:br>
            <a:r>
              <a:rPr lang="en-AU" dirty="0"/>
              <a:t>School of Psychology</a:t>
            </a:r>
            <a:br>
              <a:rPr lang="en-AU" dirty="0"/>
            </a:br>
            <a:r>
              <a:rPr lang="en-AU" dirty="0"/>
              <a:t>The University of Queensland</a:t>
            </a:r>
          </a:p>
        </p:txBody>
      </p:sp>
    </p:spTree>
    <p:extLst>
      <p:ext uri="{BB962C8B-B14F-4D97-AF65-F5344CB8AC3E}">
        <p14:creationId xmlns:p14="http://schemas.microsoft.com/office/powerpoint/2010/main" val="3443135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51689-DB4B-4D78-B588-B0052040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Interpret the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AD5D4-4928-4236-A978-6877D151A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6F8DAB-E487-41CF-B419-DB780C2043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376" t="55711" r="52218" b="17309"/>
          <a:stretch/>
        </p:blipFill>
        <p:spPr>
          <a:xfrm>
            <a:off x="653000" y="1825625"/>
            <a:ext cx="9004905" cy="43513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4628809-B534-4178-A93A-1D6C2F4343DF}"/>
              </a:ext>
            </a:extLst>
          </p:cNvPr>
          <p:cNvSpPr txBox="1"/>
          <p:nvPr/>
        </p:nvSpPr>
        <p:spPr>
          <a:xfrm>
            <a:off x="6096000" y="1850850"/>
            <a:ext cx="4860022" cy="1754326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dirty="0"/>
              <a:t>Measures variation in outcome variable(s) between studies. A non-significant result indicates that the effect sizes included in the analysis are homogeneous. A significant result indicates that the effects are heterogeneous, which could be due to sampling error or moderators.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3A1DC11-6908-4A7B-A206-1FDA51A5EC71}"/>
              </a:ext>
            </a:extLst>
          </p:cNvPr>
          <p:cNvCxnSpPr>
            <a:cxnSpLocks/>
            <a:stCxn id="5" idx="1"/>
          </p:cNvCxnSpPr>
          <p:nvPr/>
        </p:nvCxnSpPr>
        <p:spPr>
          <a:xfrm flipH="1" flipV="1">
            <a:off x="3942826" y="2647394"/>
            <a:ext cx="2153174" cy="8061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AF23E6F-82D6-4D63-A0A5-4B8D33D316E9}"/>
              </a:ext>
            </a:extLst>
          </p:cNvPr>
          <p:cNvCxnSpPr>
            <a:cxnSpLocks/>
            <a:stCxn id="17" idx="1"/>
          </p:cNvCxnSpPr>
          <p:nvPr/>
        </p:nvCxnSpPr>
        <p:spPr>
          <a:xfrm flipH="1" flipV="1">
            <a:off x="5185008" y="4202884"/>
            <a:ext cx="1821985" cy="51437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6F4D804-9198-4CCE-9744-66CFA5B231F4}"/>
              </a:ext>
            </a:extLst>
          </p:cNvPr>
          <p:cNvSpPr txBox="1"/>
          <p:nvPr/>
        </p:nvSpPr>
        <p:spPr>
          <a:xfrm>
            <a:off x="7006993" y="4117096"/>
            <a:ext cx="4256016" cy="1200329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dirty="0"/>
              <a:t>The p value is &lt; .05 and the CIs do not cross zero. This means that the meta-analysis is significant (woot!) so we can say that there is a significant effect across the four studies</a:t>
            </a:r>
          </a:p>
        </p:txBody>
      </p:sp>
    </p:spTree>
    <p:extLst>
      <p:ext uri="{BB962C8B-B14F-4D97-AF65-F5344CB8AC3E}">
        <p14:creationId xmlns:p14="http://schemas.microsoft.com/office/powerpoint/2010/main" val="180443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E03E8-E199-4BDE-B68D-B8C8FE348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Example write-up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224A8-29ED-4397-8EA1-7F976D1A9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To estimate the overall </a:t>
            </a:r>
            <a:r>
              <a:rPr lang="en-AU" dirty="0" smtClean="0"/>
              <a:t>indirect effect, </a:t>
            </a:r>
            <a:r>
              <a:rPr lang="en-AU" dirty="0"/>
              <a:t>we conducted a meta-analysis of the 4 effect </a:t>
            </a:r>
            <a:r>
              <a:rPr lang="en-AU" dirty="0" smtClean="0"/>
              <a:t>sizes across the 4 studies.</a:t>
            </a:r>
            <a:r>
              <a:rPr lang="en-AU" dirty="0"/>
              <a:t> A fixed-effects model was specified using the </a:t>
            </a:r>
            <a:r>
              <a:rPr lang="en-AU" dirty="0" err="1"/>
              <a:t>metafor</a:t>
            </a:r>
            <a:r>
              <a:rPr lang="en-AU" dirty="0"/>
              <a:t> package for R (</a:t>
            </a:r>
            <a:r>
              <a:rPr lang="en-AU" dirty="0" err="1"/>
              <a:t>Viechtbauer</a:t>
            </a:r>
            <a:r>
              <a:rPr lang="en-AU" dirty="0"/>
              <a:t>, 2010).  Results showed a significant overall indirect effect of subtype on intra-gender hostility via collective threat, </a:t>
            </a:r>
            <a:r>
              <a:rPr lang="en-AU" i="1" dirty="0"/>
              <a:t>aggregate IE</a:t>
            </a:r>
            <a:r>
              <a:rPr lang="en-AU" dirty="0"/>
              <a:t> = .03, </a:t>
            </a:r>
            <a:r>
              <a:rPr lang="en-AU" i="1" dirty="0"/>
              <a:t>SE</a:t>
            </a:r>
            <a:r>
              <a:rPr lang="en-AU" dirty="0"/>
              <a:t> = .01, </a:t>
            </a:r>
            <a:r>
              <a:rPr lang="en-AU" i="1" dirty="0"/>
              <a:t>CIs</a:t>
            </a:r>
            <a:r>
              <a:rPr lang="en-AU" dirty="0"/>
              <a:t> [.01, .04]. </a:t>
            </a: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i="1" dirty="0" smtClean="0"/>
              <a:t>Note: </a:t>
            </a:r>
            <a:r>
              <a:rPr lang="en-AU" dirty="0" smtClean="0"/>
              <a:t>The Q statistic is usually reported in a table with the effect sizes for each study rather than in text.</a:t>
            </a:r>
            <a:endParaRPr lang="en-AU" i="1" dirty="0"/>
          </a:p>
        </p:txBody>
      </p:sp>
    </p:spTree>
    <p:extLst>
      <p:ext uri="{BB962C8B-B14F-4D97-AF65-F5344CB8AC3E}">
        <p14:creationId xmlns:p14="http://schemas.microsoft.com/office/powerpoint/2010/main" val="3420039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E1610-C982-45C3-8D23-AF1177BEE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Moderation in meta-analysis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C4DB2-3225-4766-806D-9A430CEE7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Code and output vary depending on whether you’re using continuous or categorical moderator(s)</a:t>
            </a:r>
          </a:p>
          <a:p>
            <a:r>
              <a:rPr lang="en-AU" dirty="0"/>
              <a:t>Consult the </a:t>
            </a:r>
            <a:r>
              <a:rPr lang="en-AU" dirty="0" err="1"/>
              <a:t>metafor</a:t>
            </a:r>
            <a:r>
              <a:rPr lang="en-AU" dirty="0"/>
              <a:t> documentation for help with code and output interpretation: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1C70A5-8D4A-4F28-AFB6-1FB0AC1838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307" t="21540" r="26032" b="29419"/>
          <a:stretch/>
        </p:blipFill>
        <p:spPr>
          <a:xfrm>
            <a:off x="2660709" y="3496111"/>
            <a:ext cx="6404266" cy="306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338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189839-6366-4F94-B66B-5560592BE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agenda</a:t>
            </a:r>
            <a:endParaRPr lang="en-AU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777831-8F19-49DC-872F-FB4FAB9F7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run meta-analysis using R</a:t>
            </a:r>
            <a:br>
              <a:rPr lang="en-US" dirty="0"/>
            </a:br>
            <a:endParaRPr lang="en-US" dirty="0"/>
          </a:p>
          <a:p>
            <a:r>
              <a:rPr lang="en-US" dirty="0"/>
              <a:t>Briefly touch on moderation in meta-analysis using 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10664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49854-413C-405D-B796-DEA727C6D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 will need…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FAC88-E2FF-47F8-8BD3-BBC3AE735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 (see </a:t>
            </a:r>
            <a:r>
              <a:rPr lang="en-US" dirty="0">
                <a:hlinkClick r:id="rId2"/>
              </a:rPr>
              <a:t>Andy Field’s book </a:t>
            </a:r>
            <a:r>
              <a:rPr lang="en-US" dirty="0"/>
              <a:t>for installation and setup procedures)</a:t>
            </a:r>
            <a:br>
              <a:rPr lang="en-US" dirty="0"/>
            </a:br>
            <a:endParaRPr lang="en-US" dirty="0"/>
          </a:p>
          <a:p>
            <a:r>
              <a:rPr lang="en-US" dirty="0"/>
              <a:t>Metafor package for R</a:t>
            </a:r>
            <a:br>
              <a:rPr lang="en-US" dirty="0"/>
            </a:br>
            <a:endParaRPr lang="en-US" dirty="0"/>
          </a:p>
          <a:p>
            <a:r>
              <a:rPr lang="en-US" dirty="0"/>
              <a:t>Metafor </a:t>
            </a:r>
            <a:r>
              <a:rPr lang="en-US" dirty="0">
                <a:hlinkClick r:id="rId3"/>
              </a:rPr>
              <a:t>documentation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Your data </a:t>
            </a:r>
            <a:r>
              <a:rPr lang="en-US" dirty="0" err="1"/>
              <a:t>organised</a:t>
            </a:r>
            <a:r>
              <a:rPr lang="en-US" dirty="0"/>
              <a:t> in a .csv file (see example on slide 4)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3436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D43AD-F71A-4B88-A5C2-39D866D02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Set up your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3D4FD-9E39-46EC-87FB-B45A64903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FBA42D-DF3B-4A38-B259-6739587201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604" r="85311" b="61949"/>
          <a:stretch/>
        </p:blipFill>
        <p:spPr>
          <a:xfrm>
            <a:off x="3109618" y="2859552"/>
            <a:ext cx="4567711" cy="34015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C64164C-ACB9-4EBF-828E-876A6828C921}"/>
              </a:ext>
            </a:extLst>
          </p:cNvPr>
          <p:cNvSpPr txBox="1"/>
          <p:nvPr/>
        </p:nvSpPr>
        <p:spPr>
          <a:xfrm>
            <a:off x="5200567" y="1558347"/>
            <a:ext cx="1149291" cy="369332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dirty="0"/>
              <a:t>Effect size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D043E5B-9D8B-4CCB-AA1D-B29547F38979}"/>
              </a:ext>
            </a:extLst>
          </p:cNvPr>
          <p:cNvCxnSpPr/>
          <p:nvPr/>
        </p:nvCxnSpPr>
        <p:spPr>
          <a:xfrm>
            <a:off x="5787795" y="1927679"/>
            <a:ext cx="0" cy="9841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31465F5-DCCD-44E0-B4BC-F9785A1CB028}"/>
              </a:ext>
            </a:extLst>
          </p:cNvPr>
          <p:cNvSpPr txBox="1"/>
          <p:nvPr/>
        </p:nvSpPr>
        <p:spPr>
          <a:xfrm>
            <a:off x="6804263" y="1558347"/>
            <a:ext cx="1149291" cy="369332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dirty="0"/>
              <a:t>SD/SE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10DF9C9-E0FF-4EC7-87DF-73350D3302D4}"/>
              </a:ext>
            </a:extLst>
          </p:cNvPr>
          <p:cNvCxnSpPr>
            <a:cxnSpLocks/>
          </p:cNvCxnSpPr>
          <p:nvPr/>
        </p:nvCxnSpPr>
        <p:spPr>
          <a:xfrm flipH="1">
            <a:off x="7108361" y="1927679"/>
            <a:ext cx="283130" cy="106369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9EB6237-CEA7-4693-8660-96C21E57A974}"/>
              </a:ext>
            </a:extLst>
          </p:cNvPr>
          <p:cNvSpPr txBox="1"/>
          <p:nvPr/>
        </p:nvSpPr>
        <p:spPr>
          <a:xfrm>
            <a:off x="3624836" y="1548694"/>
            <a:ext cx="1149291" cy="369332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dirty="0"/>
              <a:t>Study no.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18096ED-303A-47B5-A918-6D5BA074B2EB}"/>
              </a:ext>
            </a:extLst>
          </p:cNvPr>
          <p:cNvCxnSpPr>
            <a:cxnSpLocks/>
          </p:cNvCxnSpPr>
          <p:nvPr/>
        </p:nvCxnSpPr>
        <p:spPr>
          <a:xfrm>
            <a:off x="4212064" y="1918026"/>
            <a:ext cx="230000" cy="107334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30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CFA41-725A-4327-876D-E7F1733EE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Install and run </a:t>
            </a:r>
            <a:r>
              <a:rPr lang="en-AU" dirty="0" err="1"/>
              <a:t>metafor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95305-8EEB-4F5E-AFEC-B75942E13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DC9E299-2660-4768-A94E-63E288BCAA24}"/>
              </a:ext>
            </a:extLst>
          </p:cNvPr>
          <p:cNvGrpSpPr/>
          <p:nvPr/>
        </p:nvGrpSpPr>
        <p:grpSpPr>
          <a:xfrm>
            <a:off x="1148591" y="1690688"/>
            <a:ext cx="9463481" cy="5139699"/>
            <a:chOff x="1148591" y="1690688"/>
            <a:chExt cx="9463481" cy="513969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F232325-C3B0-4920-AFD6-D538223507C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3394" t="28148" r="23409" b="20489"/>
            <a:stretch/>
          </p:blipFill>
          <p:spPr>
            <a:xfrm>
              <a:off x="1148591" y="1690688"/>
              <a:ext cx="9463481" cy="5139699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8DB39C5-F5AB-45EA-B636-7025DE4F306A}"/>
                </a:ext>
              </a:extLst>
            </p:cNvPr>
            <p:cNvSpPr/>
            <p:nvPr/>
          </p:nvSpPr>
          <p:spPr>
            <a:xfrm>
              <a:off x="1487735" y="2509925"/>
              <a:ext cx="7664654" cy="17265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843FA07A-6253-4855-8716-426EBAEBFEC2}"/>
              </a:ext>
            </a:extLst>
          </p:cNvPr>
          <p:cNvSpPr txBox="1"/>
          <p:nvPr/>
        </p:nvSpPr>
        <p:spPr>
          <a:xfrm>
            <a:off x="5445989" y="1980792"/>
            <a:ext cx="3548220" cy="92333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dirty="0"/>
              <a:t>Installs </a:t>
            </a:r>
            <a:r>
              <a:rPr lang="en-AU" dirty="0" err="1"/>
              <a:t>metafor</a:t>
            </a:r>
            <a:r>
              <a:rPr lang="en-AU" dirty="0"/>
              <a:t> package from the CRAN (an online repository that stores versions of code for R)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F131262-B436-4A24-B8D3-ADFB2C3DE5C2}"/>
              </a:ext>
            </a:extLst>
          </p:cNvPr>
          <p:cNvCxnSpPr>
            <a:cxnSpLocks/>
            <a:stCxn id="11" idx="1"/>
          </p:cNvCxnSpPr>
          <p:nvPr/>
        </p:nvCxnSpPr>
        <p:spPr>
          <a:xfrm flipH="1" flipV="1">
            <a:off x="3533299" y="2291087"/>
            <a:ext cx="1912690" cy="15137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0631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CFA41-725A-4327-876D-E7F1733EE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Install and run </a:t>
            </a:r>
            <a:r>
              <a:rPr lang="en-AU" dirty="0" err="1"/>
              <a:t>metafor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95305-8EEB-4F5E-AFEC-B75942E13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DC9E299-2660-4768-A94E-63E288BCAA24}"/>
              </a:ext>
            </a:extLst>
          </p:cNvPr>
          <p:cNvGrpSpPr/>
          <p:nvPr/>
        </p:nvGrpSpPr>
        <p:grpSpPr>
          <a:xfrm>
            <a:off x="1148591" y="1690688"/>
            <a:ext cx="9463481" cy="5139699"/>
            <a:chOff x="1148591" y="1690688"/>
            <a:chExt cx="9463481" cy="513969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F232325-C3B0-4920-AFD6-D538223507C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3394" t="28148" r="23409" b="20489"/>
            <a:stretch/>
          </p:blipFill>
          <p:spPr>
            <a:xfrm>
              <a:off x="1148591" y="1690688"/>
              <a:ext cx="9463481" cy="5139699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8DB39C5-F5AB-45EA-B636-7025DE4F306A}"/>
                </a:ext>
              </a:extLst>
            </p:cNvPr>
            <p:cNvSpPr/>
            <p:nvPr/>
          </p:nvSpPr>
          <p:spPr>
            <a:xfrm>
              <a:off x="1487735" y="2752752"/>
              <a:ext cx="7664654" cy="14836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F2A2430D-46BA-4A3D-9778-50D5836B594F}"/>
              </a:ext>
            </a:extLst>
          </p:cNvPr>
          <p:cNvSpPr txBox="1"/>
          <p:nvPr/>
        </p:nvSpPr>
        <p:spPr>
          <a:xfrm>
            <a:off x="5045521" y="2829964"/>
            <a:ext cx="3319594" cy="92333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dirty="0"/>
              <a:t>Tells R to use this package (run each time you open R and want to conduct a meta-analysis)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43B5BFD-5505-4DD2-950B-3252B411FF56}"/>
              </a:ext>
            </a:extLst>
          </p:cNvPr>
          <p:cNvCxnSpPr>
            <a:cxnSpLocks/>
          </p:cNvCxnSpPr>
          <p:nvPr/>
        </p:nvCxnSpPr>
        <p:spPr>
          <a:xfrm flipH="1" flipV="1">
            <a:off x="2729246" y="2547251"/>
            <a:ext cx="2316275" cy="64682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133630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CFA41-725A-4327-876D-E7F1733EE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Load datafile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95305-8EEB-4F5E-AFEC-B75942E13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DC9E299-2660-4768-A94E-63E288BCAA24}"/>
              </a:ext>
            </a:extLst>
          </p:cNvPr>
          <p:cNvGrpSpPr/>
          <p:nvPr/>
        </p:nvGrpSpPr>
        <p:grpSpPr>
          <a:xfrm>
            <a:off x="1148591" y="1690688"/>
            <a:ext cx="9463481" cy="5139699"/>
            <a:chOff x="1148591" y="1690688"/>
            <a:chExt cx="9463481" cy="513969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F232325-C3B0-4920-AFD6-D538223507C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3394" t="28148" r="23409" b="20489"/>
            <a:stretch/>
          </p:blipFill>
          <p:spPr>
            <a:xfrm>
              <a:off x="1148591" y="1690688"/>
              <a:ext cx="9463481" cy="5139699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8DB39C5-F5AB-45EA-B636-7025DE4F306A}"/>
                </a:ext>
              </a:extLst>
            </p:cNvPr>
            <p:cNvSpPr/>
            <p:nvPr/>
          </p:nvSpPr>
          <p:spPr>
            <a:xfrm>
              <a:off x="1487735" y="3016250"/>
              <a:ext cx="7664654" cy="12201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BE764E09-4017-4B0A-8D0D-D6C798FE2D97}"/>
              </a:ext>
            </a:extLst>
          </p:cNvPr>
          <p:cNvSpPr txBox="1"/>
          <p:nvPr/>
        </p:nvSpPr>
        <p:spPr>
          <a:xfrm>
            <a:off x="8237758" y="3200419"/>
            <a:ext cx="2805651" cy="92333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dirty="0"/>
              <a:t>Loads the datafile and gives it a name that you will use in subsequent code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E8AEB37-23ED-4E06-B6A7-32F364E7F819}"/>
              </a:ext>
            </a:extLst>
          </p:cNvPr>
          <p:cNvCxnSpPr>
            <a:cxnSpLocks/>
          </p:cNvCxnSpPr>
          <p:nvPr/>
        </p:nvCxnSpPr>
        <p:spPr>
          <a:xfrm flipH="1" flipV="1">
            <a:off x="6186184" y="3065482"/>
            <a:ext cx="2051574" cy="59660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BB39F6C-9B2C-4198-B8DA-BA97DC2118B0}"/>
              </a:ext>
            </a:extLst>
          </p:cNvPr>
          <p:cNvSpPr/>
          <p:nvPr/>
        </p:nvSpPr>
        <p:spPr>
          <a:xfrm>
            <a:off x="1477905" y="2800002"/>
            <a:ext cx="896179" cy="2162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D414DE5-2137-4086-BF8E-389F993D165B}"/>
              </a:ext>
            </a:extLst>
          </p:cNvPr>
          <p:cNvSpPr/>
          <p:nvPr/>
        </p:nvSpPr>
        <p:spPr>
          <a:xfrm>
            <a:off x="3271707" y="2775565"/>
            <a:ext cx="4605556" cy="2406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542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CFA41-725A-4327-876D-E7F1733EE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Run the meta-analysis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95305-8EEB-4F5E-AFEC-B75942E13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DC9E299-2660-4768-A94E-63E288BCAA24}"/>
              </a:ext>
            </a:extLst>
          </p:cNvPr>
          <p:cNvGrpSpPr/>
          <p:nvPr/>
        </p:nvGrpSpPr>
        <p:grpSpPr>
          <a:xfrm>
            <a:off x="1148591" y="1690688"/>
            <a:ext cx="9463481" cy="5139699"/>
            <a:chOff x="1148591" y="1690688"/>
            <a:chExt cx="9463481" cy="513969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F232325-C3B0-4920-AFD6-D538223507C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3394" t="28148" r="23409" b="20489"/>
            <a:stretch/>
          </p:blipFill>
          <p:spPr>
            <a:xfrm>
              <a:off x="1148591" y="1690688"/>
              <a:ext cx="9463481" cy="5139699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8DB39C5-F5AB-45EA-B636-7025DE4F306A}"/>
                </a:ext>
              </a:extLst>
            </p:cNvPr>
            <p:cNvSpPr/>
            <p:nvPr/>
          </p:nvSpPr>
          <p:spPr>
            <a:xfrm>
              <a:off x="1487735" y="3716323"/>
              <a:ext cx="7664654" cy="5201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E57E76BD-3888-4B51-80BF-4FA621274586}"/>
              </a:ext>
            </a:extLst>
          </p:cNvPr>
          <p:cNvSpPr/>
          <p:nvPr/>
        </p:nvSpPr>
        <p:spPr>
          <a:xfrm>
            <a:off x="1498280" y="3252405"/>
            <a:ext cx="1305765" cy="1918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C3FCDEA-CB4E-4CBF-8CDF-643FFF647AE4}"/>
              </a:ext>
            </a:extLst>
          </p:cNvPr>
          <p:cNvSpPr/>
          <p:nvPr/>
        </p:nvSpPr>
        <p:spPr>
          <a:xfrm>
            <a:off x="4785312" y="3247873"/>
            <a:ext cx="989814" cy="2283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F40759-E321-4913-B147-5E5EBC35D7AC}"/>
              </a:ext>
            </a:extLst>
          </p:cNvPr>
          <p:cNvSpPr txBox="1"/>
          <p:nvPr/>
        </p:nvSpPr>
        <p:spPr>
          <a:xfrm>
            <a:off x="2977397" y="3975642"/>
            <a:ext cx="1149291" cy="369332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dirty="0"/>
              <a:t>Effect size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865AB28-A83C-4FFA-860F-37486610520F}"/>
              </a:ext>
            </a:extLst>
          </p:cNvPr>
          <p:cNvCxnSpPr>
            <a:cxnSpLocks/>
          </p:cNvCxnSpPr>
          <p:nvPr/>
        </p:nvCxnSpPr>
        <p:spPr>
          <a:xfrm flipV="1">
            <a:off x="3552042" y="3516329"/>
            <a:ext cx="69297" cy="45931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B0F93F6-4B0D-465E-94C1-C88F23DDC034}"/>
              </a:ext>
            </a:extLst>
          </p:cNvPr>
          <p:cNvSpPr txBox="1"/>
          <p:nvPr/>
        </p:nvSpPr>
        <p:spPr>
          <a:xfrm>
            <a:off x="4185348" y="4523784"/>
            <a:ext cx="893189" cy="369332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dirty="0"/>
              <a:t>SD/SE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42E79D9-976D-4E03-9C6A-D63484804147}"/>
              </a:ext>
            </a:extLst>
          </p:cNvPr>
          <p:cNvCxnSpPr>
            <a:cxnSpLocks/>
          </p:cNvCxnSpPr>
          <p:nvPr/>
        </p:nvCxnSpPr>
        <p:spPr>
          <a:xfrm flipH="1" flipV="1">
            <a:off x="4251637" y="3510886"/>
            <a:ext cx="383796" cy="10128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2C4BBE9-1189-4519-B897-F3A5874E2D1F}"/>
              </a:ext>
            </a:extLst>
          </p:cNvPr>
          <p:cNvCxnSpPr>
            <a:cxnSpLocks/>
            <a:stCxn id="22" idx="0"/>
          </p:cNvCxnSpPr>
          <p:nvPr/>
        </p:nvCxnSpPr>
        <p:spPr>
          <a:xfrm flipH="1" flipV="1">
            <a:off x="5441694" y="3503247"/>
            <a:ext cx="174656" cy="49980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16D1344-FB2A-427C-B044-EB04BA6D8C3A}"/>
              </a:ext>
            </a:extLst>
          </p:cNvPr>
          <p:cNvSpPr txBox="1"/>
          <p:nvPr/>
        </p:nvSpPr>
        <p:spPr>
          <a:xfrm>
            <a:off x="5041704" y="4003049"/>
            <a:ext cx="1149291" cy="369332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dirty="0"/>
              <a:t>Datafile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45DF25F-2178-4B5F-B930-09351E5D0E1F}"/>
              </a:ext>
            </a:extLst>
          </p:cNvPr>
          <p:cNvSpPr txBox="1"/>
          <p:nvPr/>
        </p:nvSpPr>
        <p:spPr>
          <a:xfrm>
            <a:off x="8083992" y="3194123"/>
            <a:ext cx="2516696" cy="369332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dirty="0"/>
              <a:t>Runs the meta-analysis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6C919DB-C54E-43A9-9C4F-593D6C2C4313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6952058" y="3378789"/>
            <a:ext cx="113193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9DE0294B-A734-45D0-9261-4D2686DD678B}"/>
              </a:ext>
            </a:extLst>
          </p:cNvPr>
          <p:cNvSpPr/>
          <p:nvPr/>
        </p:nvSpPr>
        <p:spPr>
          <a:xfrm>
            <a:off x="1487735" y="3428999"/>
            <a:ext cx="1299201" cy="20249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1DE1064-BC91-48C9-95E1-3C764DC1A5D4}"/>
              </a:ext>
            </a:extLst>
          </p:cNvPr>
          <p:cNvSpPr/>
          <p:nvPr/>
        </p:nvSpPr>
        <p:spPr>
          <a:xfrm>
            <a:off x="4150942" y="3215813"/>
            <a:ext cx="175167" cy="22840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2D3468B-FF9D-429E-86D2-925BE6A4E4F6}"/>
              </a:ext>
            </a:extLst>
          </p:cNvPr>
          <p:cNvSpPr/>
          <p:nvPr/>
        </p:nvSpPr>
        <p:spPr>
          <a:xfrm>
            <a:off x="3538363" y="3253248"/>
            <a:ext cx="175167" cy="22840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3F96A71-4693-4454-8896-7B8CA3C52D8E}"/>
              </a:ext>
            </a:extLst>
          </p:cNvPr>
          <p:cNvSpPr txBox="1"/>
          <p:nvPr/>
        </p:nvSpPr>
        <p:spPr>
          <a:xfrm>
            <a:off x="6253593" y="4035396"/>
            <a:ext cx="3733219" cy="1200329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“FE” means we are running a </a:t>
            </a:r>
            <a:r>
              <a:rPr lang="en-AU" sz="1200" b="1" i="1" dirty="0"/>
              <a:t>fixed-effects model</a:t>
            </a:r>
            <a:r>
              <a:rPr lang="en-AU" sz="1200" b="1" dirty="0"/>
              <a:t> </a:t>
            </a:r>
            <a:r>
              <a:rPr lang="en-AU" sz="1200" dirty="0"/>
              <a:t>(which provides an inference about the average effect in the set of the studies included in the meta-analysis)</a:t>
            </a:r>
            <a:br>
              <a:rPr lang="en-AU" sz="1200" dirty="0"/>
            </a:br>
            <a:endParaRPr lang="en-AU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We could also run a </a:t>
            </a:r>
            <a:r>
              <a:rPr lang="en-AU" sz="1200" b="1" i="1" dirty="0"/>
              <a:t>random-effects model</a:t>
            </a:r>
            <a:r>
              <a:rPr lang="en-AU" sz="1200" b="1" dirty="0"/>
              <a:t> </a:t>
            </a:r>
            <a:r>
              <a:rPr lang="en-AU" sz="1200" dirty="0"/>
              <a:t>(see next slide)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8E68117-8F4F-4605-8173-BFF611ECFDB9}"/>
              </a:ext>
            </a:extLst>
          </p:cNvPr>
          <p:cNvCxnSpPr>
            <a:cxnSpLocks/>
          </p:cNvCxnSpPr>
          <p:nvPr/>
        </p:nvCxnSpPr>
        <p:spPr>
          <a:xfrm flipH="1" flipV="1">
            <a:off x="6775625" y="3429555"/>
            <a:ext cx="687775" cy="60584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423839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19" grpId="0" animBg="1"/>
      <p:bldP spid="22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CFA41-725A-4327-876D-E7F1733EE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Run the meta-analysis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95305-8EEB-4F5E-AFEC-B75942E13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232325-C3B0-4920-AFD6-D538223507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394" t="28148" r="23409" b="20489"/>
          <a:stretch/>
        </p:blipFill>
        <p:spPr>
          <a:xfrm>
            <a:off x="1148591" y="1690688"/>
            <a:ext cx="9463481" cy="5139699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03F96A71-4693-4454-8896-7B8CA3C52D8E}"/>
              </a:ext>
            </a:extLst>
          </p:cNvPr>
          <p:cNvSpPr txBox="1"/>
          <p:nvPr/>
        </p:nvSpPr>
        <p:spPr>
          <a:xfrm>
            <a:off x="6124836" y="4496791"/>
            <a:ext cx="3733219" cy="156966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“REML” means we are running a </a:t>
            </a:r>
            <a:r>
              <a:rPr lang="en-AU" sz="1200" b="1" i="1" dirty="0"/>
              <a:t>random-effects model</a:t>
            </a:r>
            <a:r>
              <a:rPr lang="en-AU" sz="1200" b="1" dirty="0"/>
              <a:t> </a:t>
            </a:r>
            <a:r>
              <a:rPr lang="en-AU" sz="1200" dirty="0"/>
              <a:t>(which provides an inference about the average effect in the entire population of studies from which the included studies are assumed to be a random selection)</a:t>
            </a:r>
            <a:br>
              <a:rPr lang="en-AU" sz="1200" dirty="0"/>
            </a:br>
            <a:endParaRPr lang="en-AU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Decide what inferences you want to make before running the analysis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10806DB-0F55-4505-9329-7568F00804EE}"/>
              </a:ext>
            </a:extLst>
          </p:cNvPr>
          <p:cNvCxnSpPr>
            <a:cxnSpLocks/>
          </p:cNvCxnSpPr>
          <p:nvPr/>
        </p:nvCxnSpPr>
        <p:spPr>
          <a:xfrm flipH="1" flipV="1">
            <a:off x="6683347" y="4058934"/>
            <a:ext cx="380183" cy="4378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62093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326</Words>
  <Application>Microsoft Office PowerPoint</Application>
  <PresentationFormat>Widescreen</PresentationFormat>
  <Paragraphs>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Meta-analysis in R: An introductory guide</vt:lpstr>
      <vt:lpstr>Our agenda</vt:lpstr>
      <vt:lpstr>You will need…</vt:lpstr>
      <vt:lpstr>Set up your data</vt:lpstr>
      <vt:lpstr>Install and run metafor</vt:lpstr>
      <vt:lpstr>Install and run metafor</vt:lpstr>
      <vt:lpstr>Load datafile</vt:lpstr>
      <vt:lpstr>Run the meta-analysis</vt:lpstr>
      <vt:lpstr>Run the meta-analysis</vt:lpstr>
      <vt:lpstr>Interpret the output</vt:lpstr>
      <vt:lpstr>Example write-up</vt:lpstr>
      <vt:lpstr>Moderation in meta-analysis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agenda</dc:title>
  <dc:creator>Morgana Lizzio-Wilson</dc:creator>
  <cp:lastModifiedBy>Morgana Lizzio-Wilson</cp:lastModifiedBy>
  <cp:revision>119</cp:revision>
  <dcterms:created xsi:type="dcterms:W3CDTF">2019-10-02T09:03:36Z</dcterms:created>
  <dcterms:modified xsi:type="dcterms:W3CDTF">2019-10-08T00:23:12Z</dcterms:modified>
</cp:coreProperties>
</file>