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57" r:id="rId4"/>
    <p:sldId id="277" r:id="rId5"/>
    <p:sldId id="282" r:id="rId6"/>
    <p:sldId id="274" r:id="rId7"/>
    <p:sldId id="278" r:id="rId8"/>
    <p:sldId id="258" r:id="rId9"/>
    <p:sldId id="259" r:id="rId10"/>
    <p:sldId id="284" r:id="rId11"/>
    <p:sldId id="287" r:id="rId12"/>
    <p:sldId id="286" r:id="rId13"/>
    <p:sldId id="285" r:id="rId14"/>
    <p:sldId id="260" r:id="rId15"/>
    <p:sldId id="267" r:id="rId16"/>
    <p:sldId id="280" r:id="rId17"/>
    <p:sldId id="281" r:id="rId18"/>
    <p:sldId id="28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D0D2"/>
    <a:srgbClr val="60D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1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1D531-7857-994A-9DBF-EA85911E289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E5FA8-2D1C-C148-8C84-4B38033F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00B6-CD95-3247-8838-E9DC25BDA87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C7A82-7741-6E4E-972E-ABEA009BF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7A82-7741-6E4E-972E-ABEA009BFE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7A82-7741-6E4E-972E-ABEA009BFE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7A82-7741-6E4E-972E-ABEA009BFE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7A82-7741-6E4E-972E-ABEA009BFE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7A82-7741-6E4E-972E-ABEA009BFE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gif"/><Relationship Id="rId10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ing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538" y="-29980"/>
            <a:ext cx="12445552" cy="689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466" y="1858053"/>
            <a:ext cx="5261548" cy="2098226"/>
          </a:xfrm>
        </p:spPr>
        <p:txBody>
          <a:bodyPr/>
          <a:lstStyle/>
          <a:p>
            <a:r>
              <a:rPr lang="en-US" sz="6500" dirty="0" smtClean="0"/>
              <a:t>PSYCHOLOGY </a:t>
            </a:r>
            <a:br>
              <a:rPr lang="en-US" sz="6500" dirty="0" smtClean="0"/>
            </a:br>
            <a:r>
              <a:rPr lang="en-US" sz="6500" dirty="0" smtClean="0"/>
              <a:t>OF GIVING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9960" y="5478904"/>
            <a:ext cx="4017364" cy="1250554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+mj-lt"/>
                <a:ea typeface="Bodoni 72 Smallcaps Book" charset="0"/>
                <a:cs typeface="Bodoni 72 Smallcaps Book" charset="0"/>
              </a:rPr>
              <a:t>Cassandra Chapman</a:t>
            </a:r>
            <a:endParaRPr lang="en-US" sz="3400" dirty="0">
              <a:latin typeface="+mj-lt"/>
            </a:endParaRPr>
          </a:p>
          <a:p>
            <a:r>
              <a:rPr lang="en-US" sz="2400" dirty="0" smtClean="0">
                <a:latin typeface="+mj-lt"/>
                <a:ea typeface="Bodoni 72 Smallcaps Book" charset="0"/>
                <a:cs typeface="Bodoni 72 Smallcaps Book" charset="0"/>
              </a:rPr>
              <a:t>10 May 2016</a:t>
            </a:r>
            <a:endParaRPr lang="en-US" sz="2400" dirty="0">
              <a:latin typeface="+mj-lt"/>
              <a:ea typeface="Bodoni 72 Smallcaps Book" charset="0"/>
              <a:cs typeface="Bodoni 72 Smallcaps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4544"/>
            <a:ext cx="3289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BEHAVIOURAL TRACES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554730"/>
            <a:ext cx="7127823" cy="50567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172200" y="5606321"/>
            <a:ext cx="2488367" cy="1251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BEHAVIOURAL TRACES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7787768" cy="522688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95475" y="5966085"/>
            <a:ext cx="1888761" cy="891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BEHAVIOURAL TRACES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98925"/>
            <a:ext cx="9278598" cy="4968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19934" y="4497049"/>
            <a:ext cx="3409959" cy="2360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BEHAVIOURAL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3869"/>
            <a:ext cx="9601200" cy="5134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Norms in action</a:t>
            </a:r>
          </a:p>
          <a:p>
            <a:r>
              <a:rPr lang="en-US" dirty="0"/>
              <a:t>People infer information from visible traces of others’ </a:t>
            </a:r>
            <a:r>
              <a:rPr lang="en-US" dirty="0" err="1"/>
              <a:t>behaviour</a:t>
            </a:r>
            <a:r>
              <a:rPr lang="en-US" dirty="0"/>
              <a:t> or </a:t>
            </a:r>
            <a:r>
              <a:rPr lang="en-US" dirty="0" smtClean="0"/>
              <a:t>attitudes</a:t>
            </a:r>
          </a:p>
          <a:p>
            <a:r>
              <a:rPr lang="en-US" dirty="0" smtClean="0"/>
              <a:t>What people see is what they perceive is done or approved of</a:t>
            </a:r>
          </a:p>
          <a:p>
            <a:r>
              <a:rPr lang="en-US" dirty="0" smtClean="0"/>
              <a:t>Examples of </a:t>
            </a:r>
            <a:r>
              <a:rPr lang="en-US" dirty="0" err="1" smtClean="0"/>
              <a:t>behavioural</a:t>
            </a:r>
            <a:r>
              <a:rPr lang="en-US" dirty="0" smtClean="0"/>
              <a:t> traces:</a:t>
            </a:r>
          </a:p>
          <a:p>
            <a:pPr lvl="1"/>
            <a:r>
              <a:rPr lang="en-US" dirty="0" smtClean="0"/>
              <a:t>Donations in a box </a:t>
            </a:r>
          </a:p>
          <a:p>
            <a:pPr lvl="1"/>
            <a:r>
              <a:rPr lang="en-US" dirty="0" smtClean="0"/>
              <a:t>Poppy pin, daffodil, pink ribbon</a:t>
            </a:r>
          </a:p>
          <a:p>
            <a:pPr lvl="1"/>
            <a:r>
              <a:rPr lang="en-US" dirty="0" smtClean="0"/>
              <a:t>Child sponsorship photo</a:t>
            </a:r>
          </a:p>
          <a:p>
            <a:pPr lvl="1"/>
            <a:r>
              <a:rPr lang="en-US" dirty="0"/>
              <a:t>Information about others’ gifts – telemarketing, online</a:t>
            </a:r>
          </a:p>
          <a:p>
            <a:pPr lvl="1"/>
            <a:r>
              <a:rPr lang="en-US" dirty="0"/>
              <a:t>Pledges on a visible list </a:t>
            </a:r>
          </a:p>
          <a:p>
            <a:r>
              <a:rPr lang="en-US" dirty="0" smtClean="0"/>
              <a:t>Hence, the early donations matters most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Coaching </a:t>
            </a:r>
            <a:r>
              <a:rPr lang="en-US" dirty="0"/>
              <a:t>fundraisers – donate first, who to </a:t>
            </a:r>
            <a:r>
              <a:rPr lang="en-US" dirty="0" smtClean="0"/>
              <a:t>ask</a:t>
            </a:r>
            <a:r>
              <a:rPr lang="en-US" dirty="0"/>
              <a:t> </a:t>
            </a:r>
            <a:r>
              <a:rPr lang="en-US" dirty="0" smtClean="0"/>
              <a:t>first</a:t>
            </a:r>
          </a:p>
          <a:p>
            <a:pPr lvl="1"/>
            <a:r>
              <a:rPr lang="en-US" dirty="0" err="1" smtClean="0"/>
              <a:t>Wesbite</a:t>
            </a:r>
            <a:r>
              <a:rPr lang="en-US" dirty="0" smtClean="0"/>
              <a:t> design – gauge of donations (most recent first or largest first)</a:t>
            </a:r>
          </a:p>
          <a:p>
            <a:pPr lvl="1"/>
            <a:r>
              <a:rPr lang="en-US" dirty="0" smtClean="0"/>
              <a:t>Social sharing buttons and messages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3829"/>
            <a:ext cx="7112833" cy="48718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Solicitations from people who share an identity are particularly powerful</a:t>
            </a:r>
          </a:p>
          <a:p>
            <a:r>
              <a:rPr lang="en-US" dirty="0" smtClean="0"/>
              <a:t>Can affect likelihood of donating and value of gift</a:t>
            </a:r>
          </a:p>
          <a:p>
            <a:r>
              <a:rPr lang="en-US" dirty="0" smtClean="0"/>
              <a:t>Example identities: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Nationality</a:t>
            </a:r>
          </a:p>
          <a:p>
            <a:pPr lvl="1"/>
            <a:r>
              <a:rPr lang="en-US" dirty="0" smtClean="0"/>
              <a:t>Location/Region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lub membership</a:t>
            </a:r>
          </a:p>
          <a:p>
            <a:pPr lvl="1"/>
            <a:r>
              <a:rPr lang="en-US" dirty="0" smtClean="0"/>
              <a:t>Workplace/school</a:t>
            </a:r>
          </a:p>
          <a:p>
            <a:r>
              <a:rPr lang="en-US" dirty="0" smtClean="0"/>
              <a:t>Identification with the cause promote giving and, especially, promotion of the cause to others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Coaching fundraisers</a:t>
            </a:r>
            <a:r>
              <a:rPr lang="en-US" dirty="0"/>
              <a:t> </a:t>
            </a:r>
            <a:r>
              <a:rPr lang="en-US" dirty="0" smtClean="0"/>
              <a:t>– framing, </a:t>
            </a:r>
            <a:r>
              <a:rPr lang="en-US" dirty="0" err="1" smtClean="0"/>
              <a:t>targetting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433" y="1682644"/>
            <a:ext cx="3456752" cy="50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PEER2PEER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03948"/>
            <a:ext cx="10448583" cy="1359265"/>
          </a:xfrm>
        </p:spPr>
        <p:txBody>
          <a:bodyPr>
            <a:normAutofit/>
          </a:bodyPr>
          <a:lstStyle/>
          <a:p>
            <a:r>
              <a:rPr lang="en-US" dirty="0" smtClean="0"/>
              <a:t>Peer</a:t>
            </a:r>
            <a:r>
              <a:rPr lang="en-US" dirty="0"/>
              <a:t>-to-peer </a:t>
            </a:r>
            <a:r>
              <a:rPr lang="en-US" dirty="0" smtClean="0"/>
              <a:t>education </a:t>
            </a:r>
            <a:r>
              <a:rPr lang="en-US" dirty="0"/>
              <a:t>may </a:t>
            </a:r>
            <a:r>
              <a:rPr lang="en-US" dirty="0" err="1" smtClean="0"/>
              <a:t>minimise</a:t>
            </a:r>
            <a:r>
              <a:rPr lang="en-US" dirty="0" smtClean="0"/>
              <a:t> distrust of charities</a:t>
            </a:r>
          </a:p>
          <a:p>
            <a:r>
              <a:rPr lang="en-US" dirty="0" smtClean="0"/>
              <a:t>Friends, colleagues, family are powerful solicitors because of shared/overlapping identities</a:t>
            </a:r>
          </a:p>
        </p:txBody>
      </p:sp>
      <p:pic>
        <p:nvPicPr>
          <p:cNvPr id="4" name="Picture 3" descr="socialmedia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502" y="2761331"/>
            <a:ext cx="3910368" cy="40966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599" y="2495336"/>
            <a:ext cx="7941947" cy="3936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Generation Y reject </a:t>
            </a:r>
            <a:r>
              <a:rPr lang="en-US" dirty="0" err="1" smtClean="0"/>
              <a:t>institutionalised</a:t>
            </a:r>
            <a:r>
              <a:rPr lang="en-US" dirty="0" smtClean="0"/>
              <a:t> giving</a:t>
            </a:r>
          </a:p>
          <a:p>
            <a:pPr lvl="1"/>
            <a:r>
              <a:rPr lang="en-US" dirty="0" smtClean="0"/>
              <a:t>social networks encourage ‘sharing’ more than giving</a:t>
            </a:r>
          </a:p>
          <a:p>
            <a:pPr lvl="1"/>
            <a:r>
              <a:rPr lang="en-US" dirty="0" smtClean="0"/>
              <a:t>solidarity is horizontal (sharing within the group/community)         not vertical (societal institutions/non-profits)</a:t>
            </a:r>
          </a:p>
          <a:p>
            <a:r>
              <a:rPr lang="en-US" dirty="0" err="1" smtClean="0"/>
              <a:t>JustGiving</a:t>
            </a:r>
            <a:r>
              <a:rPr lang="en-US" dirty="0" smtClean="0"/>
              <a:t> UK shows the ROI of a share:</a:t>
            </a:r>
          </a:p>
          <a:p>
            <a:pPr lvl="1"/>
            <a:r>
              <a:rPr lang="en-US" dirty="0" smtClean="0"/>
              <a:t>Facebook = extra £4.50</a:t>
            </a:r>
          </a:p>
          <a:p>
            <a:r>
              <a:rPr lang="en-US" dirty="0" smtClean="0"/>
              <a:t>Incentives encourage fundraisers to promote page                              through social networks:</a:t>
            </a:r>
          </a:p>
          <a:p>
            <a:pPr lvl="1"/>
            <a:r>
              <a:rPr lang="en-US" dirty="0" smtClean="0"/>
              <a:t>14% posted without incentive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37% for $1 donation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ing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538" y="-29980"/>
            <a:ext cx="12445552" cy="689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466" y="1723143"/>
            <a:ext cx="5261548" cy="2098226"/>
          </a:xfrm>
        </p:spPr>
        <p:txBody>
          <a:bodyPr/>
          <a:lstStyle/>
          <a:p>
            <a:r>
              <a:rPr lang="en-US" sz="6500" dirty="0" smtClean="0"/>
              <a:t>PSYCHOLOGY IN ACTION</a:t>
            </a:r>
            <a:endParaRPr lang="en-US" sz="6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53457"/>
            <a:ext cx="10292614" cy="4362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Anchoring</a:t>
            </a:r>
          </a:p>
          <a:p>
            <a:pPr lvl="1"/>
            <a:r>
              <a:rPr lang="en-US" dirty="0" smtClean="0"/>
              <a:t>Are your default options (fundraising targets, donation form) appropriate?</a:t>
            </a:r>
          </a:p>
          <a:p>
            <a:r>
              <a:rPr lang="en-US" dirty="0" smtClean="0"/>
              <a:t>Norms</a:t>
            </a:r>
          </a:p>
          <a:p>
            <a:pPr lvl="1"/>
            <a:r>
              <a:rPr lang="en-US" dirty="0" smtClean="0"/>
              <a:t>Are your norms supportive? (e.g. </a:t>
            </a:r>
            <a:r>
              <a:rPr lang="en-US" dirty="0"/>
              <a:t>% of event participants </a:t>
            </a:r>
            <a:r>
              <a:rPr lang="en-US" dirty="0" smtClean="0"/>
              <a:t>fundraising, </a:t>
            </a:r>
            <a:r>
              <a:rPr lang="en-US" dirty="0"/>
              <a:t>% </a:t>
            </a:r>
            <a:r>
              <a:rPr lang="en-US" dirty="0" smtClean="0"/>
              <a:t>who </a:t>
            </a:r>
            <a:r>
              <a:rPr lang="en-US" dirty="0"/>
              <a:t>reach target, % of Australians that give to </a:t>
            </a:r>
            <a:r>
              <a:rPr lang="en-US" dirty="0" smtClean="0"/>
              <a:t>charity)</a:t>
            </a:r>
          </a:p>
          <a:p>
            <a:pPr lvl="1"/>
            <a:r>
              <a:rPr lang="en-US" dirty="0" smtClean="0"/>
              <a:t>How could you make them salient?</a:t>
            </a:r>
          </a:p>
          <a:p>
            <a:r>
              <a:rPr lang="en-US" dirty="0" err="1" smtClean="0"/>
              <a:t>Behavioural</a:t>
            </a:r>
            <a:r>
              <a:rPr lang="en-US" dirty="0" smtClean="0"/>
              <a:t> traces</a:t>
            </a:r>
          </a:p>
          <a:p>
            <a:pPr lvl="1"/>
            <a:r>
              <a:rPr lang="en-US" dirty="0" smtClean="0"/>
              <a:t>Are fundraising pages designed to highlight supportive </a:t>
            </a:r>
            <a:r>
              <a:rPr lang="en-US" dirty="0" err="1" smtClean="0"/>
              <a:t>behavioural</a:t>
            </a:r>
            <a:r>
              <a:rPr lang="en-US" dirty="0" smtClean="0"/>
              <a:t> traces?</a:t>
            </a:r>
          </a:p>
          <a:p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Can fundraisers be coached to make shared identities salient when soliciting?</a:t>
            </a:r>
          </a:p>
          <a:p>
            <a:pPr lvl="1"/>
            <a:r>
              <a:rPr lang="en-US" dirty="0" smtClean="0"/>
              <a:t>Is identity inherent in the location of solicitation?</a:t>
            </a:r>
          </a:p>
          <a:p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Does the value of a ‘share’ allow for promotion incentives?</a:t>
            </a:r>
          </a:p>
        </p:txBody>
      </p:sp>
      <p:pic>
        <p:nvPicPr>
          <p:cNvPr id="4" name="Picture 3" descr="slideshare-presentation-idea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313" y="0"/>
            <a:ext cx="3847687" cy="2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ing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538" y="-29980"/>
            <a:ext cx="12445552" cy="689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466" y="1555867"/>
            <a:ext cx="5261548" cy="1816920"/>
          </a:xfrm>
        </p:spPr>
        <p:txBody>
          <a:bodyPr/>
          <a:lstStyle/>
          <a:p>
            <a:r>
              <a:rPr lang="en-US" sz="6500" dirty="0" smtClean="0"/>
              <a:t>THANK YOU</a:t>
            </a:r>
            <a:endParaRPr lang="en-US" sz="6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75356" y="3372787"/>
            <a:ext cx="5096657" cy="1427527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c.chapman@psy.uq.edu.au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881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3829"/>
            <a:ext cx="10155836" cy="4736891"/>
          </a:xfrm>
        </p:spPr>
        <p:txBody>
          <a:bodyPr>
            <a:normAutofit/>
          </a:bodyPr>
          <a:lstStyle/>
          <a:p>
            <a:r>
              <a:rPr lang="en-US" dirty="0"/>
              <a:t>Berger, P. D., &amp; Smith, G. E. (1997). The effect of direct mail framing strategies and segmentation variables on university fundraising performance. </a:t>
            </a:r>
            <a:r>
              <a:rPr lang="en-US" i="1" dirty="0"/>
              <a:t>Journal of interactive marketing, 11</a:t>
            </a:r>
            <a:r>
              <a:rPr lang="en-US" dirty="0"/>
              <a:t>(1), 30-43. </a:t>
            </a:r>
            <a:endParaRPr lang="en-US" dirty="0" smtClean="0"/>
          </a:p>
          <a:p>
            <a:r>
              <a:rPr lang="en-US" dirty="0" smtClean="0"/>
              <a:t>Castillo</a:t>
            </a:r>
            <a:r>
              <a:rPr lang="en-US" dirty="0"/>
              <a:t>, M., Petrie, R., &amp; </a:t>
            </a:r>
            <a:r>
              <a:rPr lang="en-US" dirty="0" err="1"/>
              <a:t>Wardell</a:t>
            </a:r>
            <a:r>
              <a:rPr lang="en-US" dirty="0"/>
              <a:t>, C. (2014). Fundraising through online social networks: a field experiment on peer-to-peer solicitation. </a:t>
            </a:r>
            <a:r>
              <a:rPr lang="en-US" i="1" dirty="0"/>
              <a:t>Journal of Public Economics, 114</a:t>
            </a:r>
            <a:r>
              <a:rPr lang="en-US" dirty="0"/>
              <a:t>, 29-35. </a:t>
            </a:r>
            <a:endParaRPr lang="en-US" dirty="0" smtClean="0"/>
          </a:p>
          <a:p>
            <a:r>
              <a:rPr lang="en-US" dirty="0" err="1" smtClean="0"/>
              <a:t>Cialdini</a:t>
            </a:r>
            <a:r>
              <a:rPr lang="en-US" dirty="0"/>
              <a:t>, R. B. (2003). Crafting Normative Messages to Protect the Environment. </a:t>
            </a:r>
            <a:r>
              <a:rPr lang="en-US" i="1" dirty="0"/>
              <a:t>Current Directions in Psychological Science, 12</a:t>
            </a:r>
            <a:r>
              <a:rPr lang="en-US" dirty="0"/>
              <a:t>(4), 105-109.</a:t>
            </a:r>
            <a:endParaRPr lang="en-US" dirty="0" smtClean="0"/>
          </a:p>
          <a:p>
            <a:r>
              <a:rPr lang="en-US" dirty="0" err="1" smtClean="0"/>
              <a:t>Croson</a:t>
            </a:r>
            <a:r>
              <a:rPr lang="en-US" dirty="0"/>
              <a:t>, R., Handy, F., &amp; Shang, J. (2009). Keeping Up with the Joneses The Relationship of Perceived Descriptive Social Norms, Social Information, and Charitable Giving. </a:t>
            </a:r>
            <a:r>
              <a:rPr lang="en-US" i="1" dirty="0"/>
              <a:t>Nonprofit </a:t>
            </a:r>
            <a:r>
              <a:rPr lang="en-US" i="1" dirty="0" err="1"/>
              <a:t>Manag</a:t>
            </a:r>
            <a:r>
              <a:rPr lang="en-US" i="1" dirty="0"/>
              <a:t>. </a:t>
            </a:r>
            <a:r>
              <a:rPr lang="en-US" i="1" dirty="0" err="1"/>
              <a:t>Leadersh</a:t>
            </a:r>
            <a:r>
              <a:rPr lang="en-US" i="1" dirty="0"/>
              <a:t>., 19</a:t>
            </a:r>
            <a:r>
              <a:rPr lang="en-US" dirty="0"/>
              <a:t>(4), 467-489. </a:t>
            </a:r>
            <a:endParaRPr lang="en-US" dirty="0" smtClean="0"/>
          </a:p>
          <a:p>
            <a:r>
              <a:rPr lang="en-US" dirty="0" err="1" smtClean="0"/>
              <a:t>Kahneman</a:t>
            </a:r>
            <a:r>
              <a:rPr lang="en-US" dirty="0"/>
              <a:t>, D. (2011). </a:t>
            </a:r>
            <a:r>
              <a:rPr lang="en-US" i="1" dirty="0"/>
              <a:t>Thinking, fast and slow</a:t>
            </a:r>
            <a:r>
              <a:rPr lang="en-US" dirty="0"/>
              <a:t> (1st ed. ed.). New York: New York : Farrar, Straus and Giroux 2011.</a:t>
            </a:r>
          </a:p>
        </p:txBody>
      </p:sp>
    </p:spTree>
    <p:extLst>
      <p:ext uri="{BB962C8B-B14F-4D97-AF65-F5344CB8AC3E}">
        <p14:creationId xmlns:p14="http://schemas.microsoft.com/office/powerpoint/2010/main" val="35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llo my name i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5" t="13075" r="3532" b="12022"/>
          <a:stretch/>
        </p:blipFill>
        <p:spPr>
          <a:xfrm>
            <a:off x="7332206" y="274639"/>
            <a:ext cx="3175248" cy="2465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4810" y="1240232"/>
            <a:ext cx="2635990" cy="954107"/>
          </a:xfrm>
          <a:prstGeom prst="rect">
            <a:avLst/>
          </a:prstGeom>
          <a:noFill/>
          <a:scene3d>
            <a:camera prst="orthographicFront">
              <a:rot lat="0" lon="0" rev="2124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 Bold"/>
                <a:cs typeface="Bradley Hand Bold"/>
              </a:rPr>
              <a:t>Cassandra</a:t>
            </a:r>
          </a:p>
          <a:p>
            <a:pPr algn="ctr"/>
            <a:r>
              <a:rPr lang="en-US" sz="2800" b="1" dirty="0">
                <a:latin typeface="Bradley Hand Bold"/>
                <a:cs typeface="Bradley Hand Bold"/>
              </a:rPr>
              <a:t>Chapman</a:t>
            </a:r>
          </a:p>
        </p:txBody>
      </p:sp>
      <p:pic>
        <p:nvPicPr>
          <p:cNvPr id="12" name="Picture 11" descr="boy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0959" y="3017311"/>
            <a:ext cx="1141662" cy="1091529"/>
          </a:xfrm>
          <a:prstGeom prst="rect">
            <a:avLst/>
          </a:prstGeom>
        </p:spPr>
      </p:pic>
      <p:pic>
        <p:nvPicPr>
          <p:cNvPr id="13" name="Picture 12" descr="vod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06" b="16945"/>
          <a:stretch/>
        </p:blipFill>
        <p:spPr>
          <a:xfrm>
            <a:off x="3127866" y="3025941"/>
            <a:ext cx="1221738" cy="809386"/>
          </a:xfrm>
          <a:prstGeom prst="rect">
            <a:avLst/>
          </a:prstGeom>
        </p:spPr>
      </p:pic>
      <p:pic>
        <p:nvPicPr>
          <p:cNvPr id="15" name="Picture 14" descr="Uo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151" y="3011672"/>
            <a:ext cx="1354618" cy="1354618"/>
          </a:xfrm>
          <a:prstGeom prst="rect">
            <a:avLst/>
          </a:prstGeom>
        </p:spPr>
      </p:pic>
      <p:pic>
        <p:nvPicPr>
          <p:cNvPr id="16" name="Picture 15" descr="orang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621" y="4077504"/>
            <a:ext cx="844516" cy="845275"/>
          </a:xfrm>
          <a:prstGeom prst="rect">
            <a:avLst/>
          </a:prstGeom>
        </p:spPr>
      </p:pic>
      <p:pic>
        <p:nvPicPr>
          <p:cNvPr id="19" name="Picture 18" descr="vol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959" y="4193392"/>
            <a:ext cx="1141662" cy="1003067"/>
          </a:xfrm>
          <a:prstGeom prst="rect">
            <a:avLst/>
          </a:prstGeom>
        </p:spPr>
      </p:pic>
      <p:pic>
        <p:nvPicPr>
          <p:cNvPr id="20" name="Picture 19" descr="haiti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959" y="5263887"/>
            <a:ext cx="1141662" cy="1008529"/>
          </a:xfrm>
          <a:prstGeom prst="rect">
            <a:avLst/>
          </a:prstGeom>
        </p:spPr>
      </p:pic>
      <p:pic>
        <p:nvPicPr>
          <p:cNvPr id="21" name="Picture 20" descr="UoA.gi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44" b="27478"/>
          <a:stretch/>
        </p:blipFill>
        <p:spPr>
          <a:xfrm>
            <a:off x="1541674" y="4468655"/>
            <a:ext cx="1479125" cy="649002"/>
          </a:xfrm>
          <a:prstGeom prst="rect">
            <a:avLst/>
          </a:prstGeom>
        </p:spPr>
      </p:pic>
      <p:pic>
        <p:nvPicPr>
          <p:cNvPr id="23" name="Picture 22" descr="vn fam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898" y="4238402"/>
            <a:ext cx="1150895" cy="1046008"/>
          </a:xfrm>
          <a:prstGeom prst="rect">
            <a:avLst/>
          </a:prstGeom>
        </p:spPr>
      </p:pic>
      <p:pic>
        <p:nvPicPr>
          <p:cNvPr id="24" name="Picture 23" descr="cfnz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898" y="3025941"/>
            <a:ext cx="1150895" cy="1150895"/>
          </a:xfrm>
          <a:prstGeom prst="rect">
            <a:avLst/>
          </a:prstGeom>
        </p:spPr>
      </p:pic>
      <p:pic>
        <p:nvPicPr>
          <p:cNvPr id="25" name="Picture 24" descr="cod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155" y="5324325"/>
            <a:ext cx="1908048" cy="664464"/>
          </a:xfrm>
          <a:prstGeom prst="rect">
            <a:avLst/>
          </a:prstGeom>
        </p:spPr>
      </p:pic>
      <p:pic>
        <p:nvPicPr>
          <p:cNvPr id="26" name="Picture 25" descr="UQ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43" y="3011672"/>
            <a:ext cx="1261800" cy="126180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404" y="3009917"/>
            <a:ext cx="1356373" cy="1356373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403" y="4470724"/>
            <a:ext cx="1356373" cy="13563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26776" y="4022947"/>
            <a:ext cx="168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Dr</a:t>
            </a:r>
            <a:r>
              <a:rPr lang="en-US" sz="1400" dirty="0" smtClean="0"/>
              <a:t> </a:t>
            </a:r>
            <a:r>
              <a:rPr lang="en-US" sz="1400" dirty="0" err="1" smtClean="0"/>
              <a:t>Winnifred</a:t>
            </a:r>
            <a:r>
              <a:rPr lang="en-US" sz="1400" dirty="0" smtClean="0"/>
              <a:t> Louis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026776" y="5494818"/>
            <a:ext cx="168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Dr</a:t>
            </a:r>
            <a:r>
              <a:rPr lang="en-US" sz="1400" dirty="0" smtClean="0"/>
              <a:t> Barbara </a:t>
            </a:r>
            <a:r>
              <a:rPr lang="en-US" sz="1400" dirty="0" err="1" smtClean="0"/>
              <a:t>Masser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8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IN 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8819"/>
            <a:ext cx="9601200" cy="467693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Who gives to charity?</a:t>
            </a:r>
          </a:p>
          <a:p>
            <a:r>
              <a:rPr lang="en-US" sz="3000" dirty="0" smtClean="0"/>
              <a:t>What can fundraisers learn from psychology?</a:t>
            </a:r>
          </a:p>
          <a:p>
            <a:pPr lvl="1"/>
            <a:r>
              <a:rPr lang="en-US" sz="3000" dirty="0" smtClean="0"/>
              <a:t>Anchoring</a:t>
            </a:r>
          </a:p>
          <a:p>
            <a:pPr lvl="1"/>
            <a:r>
              <a:rPr lang="en-US" sz="3000" dirty="0" smtClean="0"/>
              <a:t>Norms</a:t>
            </a:r>
          </a:p>
          <a:p>
            <a:pPr lvl="1"/>
            <a:r>
              <a:rPr lang="en-US" sz="3000" dirty="0" err="1" smtClean="0"/>
              <a:t>Behavioural</a:t>
            </a:r>
            <a:r>
              <a:rPr lang="en-US" sz="3000" dirty="0" smtClean="0"/>
              <a:t> traces</a:t>
            </a:r>
          </a:p>
          <a:p>
            <a:pPr lvl="1"/>
            <a:r>
              <a:rPr lang="en-US" sz="3000" dirty="0" smtClean="0"/>
              <a:t>Identity</a:t>
            </a:r>
          </a:p>
          <a:p>
            <a:pPr lvl="1"/>
            <a:r>
              <a:rPr lang="en-US" sz="3000" dirty="0" smtClean="0"/>
              <a:t>Peer2peer</a:t>
            </a:r>
          </a:p>
          <a:p>
            <a:r>
              <a:rPr lang="en-US" sz="3000" dirty="0" smtClean="0"/>
              <a:t>Ideas for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5" t="6888" r="14307"/>
          <a:stretch/>
        </p:blipFill>
        <p:spPr>
          <a:xfrm>
            <a:off x="7225258" y="3071963"/>
            <a:ext cx="4751881" cy="35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ing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538" y="-29980"/>
            <a:ext cx="12445552" cy="689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466" y="1723143"/>
            <a:ext cx="5261548" cy="2098226"/>
          </a:xfrm>
        </p:spPr>
        <p:txBody>
          <a:bodyPr/>
          <a:lstStyle/>
          <a:p>
            <a:r>
              <a:rPr lang="en-US" sz="6500" dirty="0" smtClean="0"/>
              <a:t>WHO GIVES TO CHARITY?</a:t>
            </a:r>
            <a:endParaRPr lang="en-US" sz="6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81834"/>
              </p:ext>
            </p:extLst>
          </p:nvPr>
        </p:nvGraphicFramePr>
        <p:xfrm>
          <a:off x="1371600" y="2287980"/>
          <a:ext cx="10680492" cy="175234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17523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Older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DONOR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90450"/>
              </p:ext>
            </p:extLst>
          </p:nvPr>
        </p:nvGraphicFramePr>
        <p:xfrm>
          <a:off x="1371600" y="1722802"/>
          <a:ext cx="10680492" cy="640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359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Female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Women more likely to give</a:t>
                      </a:r>
                      <a:r>
                        <a:rPr lang="en-US" sz="1800" baseline="0" dirty="0" smtClean="0"/>
                        <a:t> and give greater proportion of income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Men give more in absolute terms</a:t>
                      </a: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34" y="2386500"/>
            <a:ext cx="3420109" cy="164440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17945"/>
              </p:ext>
            </p:extLst>
          </p:nvPr>
        </p:nvGraphicFramePr>
        <p:xfrm>
          <a:off x="1371600" y="4084843"/>
          <a:ext cx="10680492" cy="4572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359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Income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More money to give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66170"/>
              </p:ext>
            </p:extLst>
          </p:nvPr>
        </p:nvGraphicFramePr>
        <p:xfrm>
          <a:off x="1371600" y="4564300"/>
          <a:ext cx="10680492" cy="4572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359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Religious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Give more on average, but generally to religious causes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24935"/>
              </p:ext>
            </p:extLst>
          </p:nvPr>
        </p:nvGraphicFramePr>
        <p:xfrm>
          <a:off x="1371600" y="4999243"/>
          <a:ext cx="10680492" cy="640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359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Empathic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Able to understand</a:t>
                      </a:r>
                      <a:r>
                        <a:rPr lang="en-AU" sz="1800" baseline="0" dirty="0" smtClean="0"/>
                        <a:t> and share the experience of others: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aseline="0" dirty="0" smtClean="0"/>
                        <a:t>Empathic concern (emotional), perspective taking (cognitive), personal distress</a:t>
                      </a:r>
                      <a:endParaRPr lang="en-AU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35480"/>
              </p:ext>
            </p:extLst>
          </p:nvPr>
        </p:nvGraphicFramePr>
        <p:xfrm>
          <a:off x="1371600" y="5639323"/>
          <a:ext cx="10680492" cy="4572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359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Moral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Self-importance of</a:t>
                      </a:r>
                      <a:r>
                        <a:rPr lang="en-AU" sz="1800" baseline="0" dirty="0" smtClean="0"/>
                        <a:t> being a kind and caring person</a:t>
                      </a:r>
                      <a:endParaRPr lang="en-AU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15518"/>
              </p:ext>
            </p:extLst>
          </p:nvPr>
        </p:nvGraphicFramePr>
        <p:xfrm>
          <a:off x="1371600" y="6096523"/>
          <a:ext cx="10680492" cy="640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91128"/>
                <a:gridCol w="569626"/>
                <a:gridCol w="801973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Values Others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/>
                        <a:t>Universalism</a:t>
                      </a:r>
                      <a:r>
                        <a:rPr lang="en-AU" sz="1800" dirty="0" smtClean="0"/>
                        <a:t> Understanding, tolerance, &amp; protection for welfare of all people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/>
                        <a:t>Benevolence</a:t>
                      </a:r>
                      <a:r>
                        <a:rPr lang="en-AU" sz="1800" dirty="0" smtClean="0"/>
                        <a:t> Preserving and enhancing the welfare of close others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3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AFFECTS GIVING?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83830"/>
            <a:ext cx="6273385" cy="507416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Being labeled as ‘charitable’ </a:t>
            </a:r>
          </a:p>
          <a:p>
            <a:r>
              <a:rPr lang="en-US" sz="3000" dirty="0" smtClean="0"/>
              <a:t>Presence of other people </a:t>
            </a:r>
          </a:p>
          <a:p>
            <a:r>
              <a:rPr lang="en-US" sz="3000" dirty="0" smtClean="0"/>
              <a:t>Knowing your donations will be made known to others</a:t>
            </a:r>
          </a:p>
          <a:p>
            <a:r>
              <a:rPr lang="en-US" sz="3000" dirty="0" smtClean="0"/>
              <a:t>Trust in the charity</a:t>
            </a:r>
          </a:p>
          <a:p>
            <a:r>
              <a:rPr lang="en-US" sz="3000" dirty="0"/>
              <a:t>Impact of </a:t>
            </a:r>
            <a:r>
              <a:rPr lang="en-US" sz="3000" dirty="0" smtClean="0"/>
              <a:t>donation</a:t>
            </a:r>
          </a:p>
          <a:p>
            <a:r>
              <a:rPr lang="en-US" sz="3000" dirty="0" smtClean="0"/>
              <a:t>Being asked - especially by an </a:t>
            </a:r>
            <a:r>
              <a:rPr lang="en-US" sz="3000" dirty="0" err="1" smtClean="0"/>
              <a:t>aquaintence</a:t>
            </a:r>
            <a:endParaRPr lang="en-US" sz="3000" dirty="0" smtClean="0"/>
          </a:p>
        </p:txBody>
      </p:sp>
      <p:pic>
        <p:nvPicPr>
          <p:cNvPr id="4" name="Picture 3" descr="charity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778" y="2795046"/>
            <a:ext cx="5947222" cy="40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ing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538" y="-29980"/>
            <a:ext cx="12445552" cy="689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0629" y="1723143"/>
            <a:ext cx="5531371" cy="2098226"/>
          </a:xfrm>
        </p:spPr>
        <p:txBody>
          <a:bodyPr/>
          <a:lstStyle/>
          <a:p>
            <a:r>
              <a:rPr lang="en-US" sz="5700" dirty="0" smtClean="0"/>
              <a:t>PSYCHOLOGY OF FUNDRAISING</a:t>
            </a:r>
            <a:endParaRPr lang="en-US" sz="5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1197"/>
            <a:ext cx="9601200" cy="1485900"/>
          </a:xfrm>
        </p:spPr>
        <p:txBody>
          <a:bodyPr/>
          <a:lstStyle/>
          <a:p>
            <a:r>
              <a:rPr lang="en-US" dirty="0" smtClean="0"/>
              <a:t>ANCHORING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9585"/>
            <a:ext cx="6183443" cy="2861289"/>
          </a:xfrm>
        </p:spPr>
        <p:txBody>
          <a:bodyPr>
            <a:normAutofit/>
          </a:bodyPr>
          <a:lstStyle/>
          <a:p>
            <a:r>
              <a:rPr lang="en-US" dirty="0" smtClean="0"/>
              <a:t>Individuals </a:t>
            </a:r>
            <a:r>
              <a:rPr lang="en-US" dirty="0"/>
              <a:t>use an initial piece of information to make subsequent </a:t>
            </a:r>
            <a:r>
              <a:rPr lang="en-US" dirty="0" smtClean="0"/>
              <a:t>judgments</a:t>
            </a:r>
          </a:p>
          <a:p>
            <a:pPr lvl="1"/>
            <a:r>
              <a:rPr lang="en-US" dirty="0" smtClean="0"/>
              <a:t>Sales promotions</a:t>
            </a:r>
          </a:p>
          <a:p>
            <a:pPr lvl="1"/>
            <a:r>
              <a:rPr lang="en-US" dirty="0" smtClean="0"/>
              <a:t>Ask ladders</a:t>
            </a:r>
          </a:p>
          <a:p>
            <a:r>
              <a:rPr lang="en-US" dirty="0" smtClean="0"/>
              <a:t>Lower anchors lift response rate </a:t>
            </a:r>
          </a:p>
          <a:p>
            <a:r>
              <a:rPr lang="en-US" dirty="0" smtClean="0"/>
              <a:t>Higher anchors lift donation value – to a point </a:t>
            </a:r>
            <a:endParaRPr lang="en-US" dirty="0"/>
          </a:p>
          <a:p>
            <a:r>
              <a:rPr lang="en-US" dirty="0" smtClean="0"/>
              <a:t>Latitude </a:t>
            </a:r>
            <a:r>
              <a:rPr lang="en-US" dirty="0"/>
              <a:t>of acceptance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84" y="1270416"/>
            <a:ext cx="4543975" cy="3110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422" y="4630043"/>
            <a:ext cx="5180237" cy="22279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4275943"/>
            <a:ext cx="4386121" cy="3763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Fundraising targets</a:t>
            </a:r>
          </a:p>
          <a:p>
            <a:pPr lvl="1"/>
            <a:r>
              <a:rPr lang="en-US" dirty="0" smtClean="0"/>
              <a:t>Donation form</a:t>
            </a:r>
          </a:p>
          <a:p>
            <a:pPr lvl="1"/>
            <a:r>
              <a:rPr lang="en-US" dirty="0" smtClean="0"/>
              <a:t>First donation</a:t>
            </a:r>
          </a:p>
        </p:txBody>
      </p:sp>
    </p:spTree>
    <p:extLst>
      <p:ext uri="{BB962C8B-B14F-4D97-AF65-F5344CB8AC3E}">
        <p14:creationId xmlns:p14="http://schemas.microsoft.com/office/powerpoint/2010/main" val="1314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3002"/>
            <a:ext cx="9601200" cy="1485900"/>
          </a:xfrm>
        </p:spPr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836888"/>
            <a:ext cx="5940716" cy="4021112"/>
          </a:xfrm>
        </p:spPr>
        <p:txBody>
          <a:bodyPr>
            <a:normAutofit/>
          </a:bodyPr>
          <a:lstStyle/>
          <a:p>
            <a:r>
              <a:rPr lang="en-US" dirty="0" smtClean="0"/>
              <a:t>People </a:t>
            </a:r>
            <a:r>
              <a:rPr lang="en-US" dirty="0"/>
              <a:t>actively try to guess what others will contribute and use that to decide what to </a:t>
            </a:r>
            <a:r>
              <a:rPr lang="en-US" dirty="0" smtClean="0"/>
              <a:t>give</a:t>
            </a:r>
            <a:endParaRPr lang="en-US" dirty="0"/>
          </a:p>
          <a:p>
            <a:r>
              <a:rPr lang="en-US" dirty="0" smtClean="0"/>
              <a:t>Norms are associated with identities</a:t>
            </a:r>
          </a:p>
          <a:p>
            <a:r>
              <a:rPr lang="en-US" dirty="0" smtClean="0"/>
              <a:t>Norms </a:t>
            </a:r>
            <a:r>
              <a:rPr lang="en-US" dirty="0"/>
              <a:t>influence willingness to donate </a:t>
            </a:r>
            <a:r>
              <a:rPr lang="en-US" dirty="0" smtClean="0"/>
              <a:t>and choice of charity</a:t>
            </a:r>
          </a:p>
          <a:p>
            <a:r>
              <a:rPr lang="en-US" dirty="0" smtClean="0"/>
              <a:t>Application: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err="1" smtClean="0"/>
              <a:t>Behavioural</a:t>
            </a:r>
            <a:r>
              <a:rPr lang="en-US" dirty="0" smtClean="0"/>
              <a:t> traces (next slide)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75" y="3249064"/>
            <a:ext cx="4238646" cy="34510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428751"/>
            <a:ext cx="6582791" cy="168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norms </a:t>
            </a:r>
            <a:r>
              <a:rPr lang="en-US" dirty="0"/>
              <a:t>are perceived descriptions or prescriptions of </a:t>
            </a:r>
            <a:r>
              <a:rPr lang="en-US" dirty="0" err="1"/>
              <a:t>behaviour</a:t>
            </a:r>
            <a:r>
              <a:rPr lang="en-US" dirty="0"/>
              <a:t> based on group membership</a:t>
            </a:r>
          </a:p>
          <a:p>
            <a:pPr lvl="1"/>
            <a:r>
              <a:rPr lang="en-US" dirty="0"/>
              <a:t>Injunctive </a:t>
            </a:r>
            <a:r>
              <a:rPr lang="en-US" dirty="0" smtClean="0"/>
              <a:t>norms (IN) </a:t>
            </a:r>
            <a:r>
              <a:rPr lang="en-US" dirty="0"/>
              <a:t>= what others approve of</a:t>
            </a:r>
          </a:p>
          <a:p>
            <a:pPr lvl="1"/>
            <a:r>
              <a:rPr lang="en-US" dirty="0"/>
              <a:t>Descriptive </a:t>
            </a:r>
            <a:r>
              <a:rPr lang="en-US" dirty="0" smtClean="0"/>
              <a:t>norms (DN) </a:t>
            </a:r>
            <a:r>
              <a:rPr lang="en-US" dirty="0"/>
              <a:t>= what others do</a:t>
            </a:r>
          </a:p>
          <a:p>
            <a:endParaRPr lang="en-US" dirty="0"/>
          </a:p>
        </p:txBody>
      </p:sp>
      <p:pic>
        <p:nvPicPr>
          <p:cNvPr id="5" name="Picture 4" descr="Fan-George-Wend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370" y="945675"/>
            <a:ext cx="3782517" cy="21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1624</TotalTime>
  <Words>835</Words>
  <Application>Microsoft Macintosh PowerPoint</Application>
  <PresentationFormat>Widescreen</PresentationFormat>
  <Paragraphs>142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Bodoni 72 Smallcaps Book</vt:lpstr>
      <vt:lpstr>Bradley Hand Bold</vt:lpstr>
      <vt:lpstr>Calibri</vt:lpstr>
      <vt:lpstr>Franklin Gothic Book</vt:lpstr>
      <vt:lpstr>Zapf Dingbats</vt:lpstr>
      <vt:lpstr>Crop</vt:lpstr>
      <vt:lpstr>PSYCHOLOGY  OF GIVING</vt:lpstr>
      <vt:lpstr>PowerPoint Presentation</vt:lpstr>
      <vt:lpstr>PSYCHOLOGY IN FUNDRAISING</vt:lpstr>
      <vt:lpstr>WHO GIVES TO CHARITY?</vt:lpstr>
      <vt:lpstr>A TYPICAL DONOR</vt:lpstr>
      <vt:lpstr>WHAT ELSE AFFECTS GIVING?</vt:lpstr>
      <vt:lpstr>PSYCHOLOGY OF FUNDRAISING</vt:lpstr>
      <vt:lpstr>ANCHORING</vt:lpstr>
      <vt:lpstr>NORMS</vt:lpstr>
      <vt:lpstr>BEHAVIOURAL TRACES</vt:lpstr>
      <vt:lpstr>BEHAVIOURAL TRACES</vt:lpstr>
      <vt:lpstr>BEHAVIOURAL TRACES</vt:lpstr>
      <vt:lpstr>BEHAVIOURAL TRACES</vt:lpstr>
      <vt:lpstr>IDENTITY</vt:lpstr>
      <vt:lpstr>PEER2PEER</vt:lpstr>
      <vt:lpstr>PSYCHOLOGY IN ACTION</vt:lpstr>
      <vt:lpstr>IDEAS FOR ACTION</vt:lpstr>
      <vt:lpstr>THANK YOU</vt:lpstr>
      <vt:lpstr>FURTHER READING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 OF GIVING</dc:title>
  <dc:creator>Cassandra Chapman</dc:creator>
  <cp:lastModifiedBy>Cassandra Chapman</cp:lastModifiedBy>
  <cp:revision>141</cp:revision>
  <cp:lastPrinted>2016-05-09T06:55:29Z</cp:lastPrinted>
  <dcterms:created xsi:type="dcterms:W3CDTF">2016-05-05T00:43:17Z</dcterms:created>
  <dcterms:modified xsi:type="dcterms:W3CDTF">2016-05-10T00:46:51Z</dcterms:modified>
</cp:coreProperties>
</file>