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8" r:id="rId5"/>
    <p:sldId id="282" r:id="rId6"/>
    <p:sldId id="290" r:id="rId7"/>
    <p:sldId id="291" r:id="rId8"/>
    <p:sldId id="264" r:id="rId9"/>
    <p:sldId id="276" r:id="rId10"/>
    <p:sldId id="261" r:id="rId11"/>
    <p:sldId id="263" r:id="rId12"/>
    <p:sldId id="267" r:id="rId13"/>
    <p:sldId id="270" r:id="rId14"/>
    <p:sldId id="281" r:id="rId15"/>
    <p:sldId id="292" r:id="rId16"/>
    <p:sldId id="29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82008"/>
  </p:normalViewPr>
  <p:slideViewPr>
    <p:cSldViewPr snapToGrid="0" snapToObjects="1">
      <p:cViewPr varScale="1">
        <p:scale>
          <a:sx n="72" d="100"/>
          <a:sy n="72" d="100"/>
        </p:scale>
        <p:origin x="187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47B1D-140A-D243-B5E6-BC44DC10058E}" type="datetimeFigureOut">
              <a:rPr lang="en-US" smtClean="0"/>
              <a:t>3/15/16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BB3B6-AE4C-084E-A32A-5484BE7D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2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B3B6-AE4C-084E-A32A-5484BE7D2F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2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B3B6-AE4C-084E-A32A-5484BE7D2F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67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You’re not the only one who hates networking</a:t>
            </a:r>
          </a:p>
          <a:p>
            <a:r>
              <a:rPr lang="en-US" dirty="0" smtClean="0"/>
              <a:t>Approach a loner and save them from their own networking hell</a:t>
            </a:r>
          </a:p>
          <a:p>
            <a:r>
              <a:rPr lang="en-US" dirty="0" smtClean="0"/>
              <a:t>If you see other people just standing around invite them to join your new group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B3B6-AE4C-084E-A32A-5484BE7D2F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7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B3B6-AE4C-084E-A32A-5484BE7D2F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7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6429" y="0"/>
            <a:ext cx="1479754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57" y="627538"/>
            <a:ext cx="11316539" cy="1599445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en-US" dirty="0" smtClean="0"/>
              <a:t>MAKING CONNECTIONS: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10 </a:t>
            </a:r>
            <a:r>
              <a:rPr lang="en-US" sz="3600" dirty="0"/>
              <a:t>networking tips </a:t>
            </a:r>
            <a:r>
              <a:rPr lang="en-US" sz="3600" dirty="0" smtClean="0"/>
              <a:t>people </a:t>
            </a:r>
            <a:r>
              <a:rPr lang="en-US" sz="3600" dirty="0"/>
              <a:t>who hate </a:t>
            </a:r>
            <a:r>
              <a:rPr lang="en-US" sz="3600" dirty="0" smtClean="0"/>
              <a:t>networking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1" y="5834520"/>
            <a:ext cx="2922494" cy="826261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Cassandra Chapman</a:t>
            </a:r>
          </a:p>
          <a:p>
            <a:r>
              <a:rPr lang="en-US" dirty="0" smtClean="0"/>
              <a:t>18 March 2016</a:t>
            </a:r>
          </a:p>
        </p:txBody>
      </p:sp>
    </p:spTree>
    <p:extLst>
      <p:ext uri="{BB962C8B-B14F-4D97-AF65-F5344CB8AC3E}">
        <p14:creationId xmlns:p14="http://schemas.microsoft.com/office/powerpoint/2010/main" val="1410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34788"/>
            <a:ext cx="9601200" cy="1485900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ADD VALUE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26776"/>
            <a:ext cx="9601200" cy="41282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Cultivate mutually beneficial relationships</a:t>
            </a:r>
          </a:p>
          <a:p>
            <a:r>
              <a:rPr lang="en-US" sz="2400" dirty="0" smtClean="0"/>
              <a:t>Share something with people you approach</a:t>
            </a:r>
          </a:p>
          <a:p>
            <a:pPr lvl="1"/>
            <a:r>
              <a:rPr lang="en-US" sz="2400" dirty="0" smtClean="0"/>
              <a:t>Ideas, articles</a:t>
            </a:r>
          </a:p>
          <a:p>
            <a:pPr lvl="1"/>
            <a:r>
              <a:rPr lang="en-US" sz="2400" dirty="0" smtClean="0"/>
              <a:t>Introductions</a:t>
            </a:r>
          </a:p>
          <a:p>
            <a:pPr lvl="1"/>
            <a:r>
              <a:rPr lang="en-US" sz="2400" dirty="0" smtClean="0"/>
              <a:t>A smile</a:t>
            </a:r>
          </a:p>
          <a:p>
            <a:pPr lvl="1"/>
            <a:r>
              <a:rPr lang="en-US" sz="2400" dirty="0" smtClean="0"/>
              <a:t>Offer your time and expertise (like an internship)</a:t>
            </a:r>
          </a:p>
          <a:p>
            <a:r>
              <a:rPr lang="en-US" sz="2400" dirty="0" smtClean="0"/>
              <a:t>Be thankful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258" y="4554071"/>
            <a:ext cx="5023224" cy="234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16865"/>
            <a:ext cx="9601200" cy="1485900"/>
          </a:xfrm>
        </p:spPr>
        <p:txBody>
          <a:bodyPr/>
          <a:lstStyle/>
          <a:p>
            <a:r>
              <a:rPr lang="en-US" dirty="0" smtClean="0"/>
              <a:t>6. KEEP IT CLASSY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37129"/>
            <a:ext cx="9601200" cy="4984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ONLINE</a:t>
            </a:r>
          </a:p>
          <a:p>
            <a:r>
              <a:rPr lang="en-US" sz="2400" dirty="0" smtClean="0"/>
              <a:t>Social media is more public than you think</a:t>
            </a:r>
          </a:p>
          <a:p>
            <a:r>
              <a:rPr lang="en-US" sz="2400" dirty="0" smtClean="0"/>
              <a:t>Potential employers will check</a:t>
            </a:r>
          </a:p>
          <a:p>
            <a:r>
              <a:rPr lang="en-US" sz="2400" dirty="0" smtClean="0"/>
              <a:t>Check privacy settings regularly</a:t>
            </a:r>
          </a:p>
          <a:p>
            <a:r>
              <a:rPr lang="en-US" sz="2400" dirty="0" smtClean="0"/>
              <a:t>If in doubt, don’t post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OFFLINE</a:t>
            </a:r>
            <a:endParaRPr lang="en-US" sz="2400" dirty="0"/>
          </a:p>
          <a:p>
            <a:r>
              <a:rPr lang="en-US" sz="2400" dirty="0"/>
              <a:t>Dress appropriately</a:t>
            </a:r>
          </a:p>
          <a:p>
            <a:r>
              <a:rPr lang="en-US" sz="2400" dirty="0"/>
              <a:t>Don’t be drunk</a:t>
            </a:r>
          </a:p>
          <a:p>
            <a:r>
              <a:rPr lang="en-US" sz="2400" dirty="0"/>
              <a:t>Be respectful </a:t>
            </a:r>
            <a:r>
              <a:rPr lang="en-US" sz="2400" dirty="0" smtClean="0"/>
              <a:t>– of them, yourself, your colleagues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8541" y="0"/>
            <a:ext cx="3065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1687" y="1902757"/>
            <a:ext cx="5716525" cy="4696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34787"/>
            <a:ext cx="9601200" cy="1485900"/>
          </a:xfrm>
        </p:spPr>
        <p:txBody>
          <a:bodyPr/>
          <a:lstStyle/>
          <a:p>
            <a:r>
              <a:rPr lang="en-US" dirty="0" smtClean="0"/>
              <a:t>7. VALUE YOUR WEAK 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72988"/>
            <a:ext cx="5836024" cy="5585012"/>
          </a:xfrm>
        </p:spPr>
        <p:txBody>
          <a:bodyPr>
            <a:normAutofit/>
          </a:bodyPr>
          <a:lstStyle/>
          <a:p>
            <a:pPr lvl="0"/>
            <a:r>
              <a:rPr lang="en-AU" sz="2400" dirty="0"/>
              <a:t>Close friends can’t open doors because you’re all in the same room</a:t>
            </a:r>
            <a:endParaRPr lang="en-US" sz="2400" dirty="0"/>
          </a:p>
          <a:p>
            <a:r>
              <a:rPr lang="en-US" sz="2400" dirty="0"/>
              <a:t>Weak ties hold up social networks</a:t>
            </a:r>
          </a:p>
          <a:p>
            <a:r>
              <a:rPr lang="en-US" sz="2400" dirty="0"/>
              <a:t>More novel information, ideas, </a:t>
            </a:r>
            <a:r>
              <a:rPr lang="en-US" sz="2400" dirty="0" smtClean="0"/>
              <a:t>opportunities</a:t>
            </a:r>
          </a:p>
          <a:p>
            <a:r>
              <a:rPr lang="en-US" sz="2400" dirty="0" smtClean="0"/>
              <a:t>Status updates – job seeking, offers</a:t>
            </a:r>
          </a:p>
          <a:p>
            <a:r>
              <a:rPr lang="en-US" sz="2400" dirty="0" smtClean="0"/>
              <a:t>Informational interview</a:t>
            </a:r>
          </a:p>
          <a:p>
            <a:r>
              <a:rPr lang="en-US" sz="2400" dirty="0" smtClean="0"/>
              <a:t>Connections of connections</a:t>
            </a:r>
          </a:p>
          <a:p>
            <a:r>
              <a:rPr lang="en-US" sz="2400" dirty="0" smtClean="0"/>
              <a:t>Ask for introduction</a:t>
            </a:r>
          </a:p>
          <a:p>
            <a:pPr lvl="0"/>
            <a:r>
              <a:rPr lang="en-AU" sz="2400" dirty="0" smtClean="0"/>
              <a:t>Weak </a:t>
            </a:r>
            <a:r>
              <a:rPr lang="en-AU" sz="2400" dirty="0"/>
              <a:t>ties are often more beneficial, especially in generating knowledge and </a:t>
            </a:r>
            <a:r>
              <a:rPr lang="en-AU" sz="2400" dirty="0" smtClean="0"/>
              <a:t>creativity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24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34788"/>
            <a:ext cx="9601200" cy="1485900"/>
          </a:xfrm>
        </p:spPr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. EMBRACE SOCIAL MEDIA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210" y="3344141"/>
            <a:ext cx="11483789" cy="3594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08848"/>
            <a:ext cx="10408024" cy="2035294"/>
          </a:xfrm>
        </p:spPr>
        <p:txBody>
          <a:bodyPr numCol="1">
            <a:normAutofit/>
          </a:bodyPr>
          <a:lstStyle/>
          <a:p>
            <a:r>
              <a:rPr lang="en-US" sz="2400" dirty="0" smtClean="0"/>
              <a:t>LinkedIn, </a:t>
            </a:r>
            <a:r>
              <a:rPr lang="en-US" sz="2400" dirty="0" err="1" smtClean="0"/>
              <a:t>ResearchGate</a:t>
            </a:r>
            <a:r>
              <a:rPr lang="en-US" sz="2400" dirty="0" smtClean="0"/>
              <a:t>, Academia, Blog, Twitter, Groups, YouTube</a:t>
            </a:r>
          </a:p>
          <a:p>
            <a:r>
              <a:rPr lang="en-US" sz="2400" dirty="0" smtClean="0"/>
              <a:t>Keep your profile up-to-date</a:t>
            </a:r>
          </a:p>
          <a:p>
            <a:r>
              <a:rPr lang="en-US" sz="2400" dirty="0"/>
              <a:t>Engage </a:t>
            </a:r>
            <a:r>
              <a:rPr lang="en-US" sz="2400" dirty="0" smtClean="0"/>
              <a:t>often</a:t>
            </a:r>
          </a:p>
          <a:p>
            <a:r>
              <a:rPr lang="en-US" sz="2400" dirty="0" smtClean="0"/>
              <a:t>Let it be known – ask and you shall receive</a:t>
            </a:r>
          </a:p>
        </p:txBody>
      </p:sp>
    </p:spTree>
    <p:extLst>
      <p:ext uri="{BB962C8B-B14F-4D97-AF65-F5344CB8AC3E}">
        <p14:creationId xmlns:p14="http://schemas.microsoft.com/office/powerpoint/2010/main" val="8004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16865"/>
            <a:ext cx="9601200" cy="1485900"/>
          </a:xfrm>
        </p:spPr>
        <p:txBody>
          <a:bodyPr/>
          <a:lstStyle/>
          <a:p>
            <a:r>
              <a:rPr lang="en-US" dirty="0" smtClean="0"/>
              <a:t>HOW ACADEMICS USE SOCIAL MEDIA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1" y="1530694"/>
            <a:ext cx="4947316" cy="4152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45" y="1571399"/>
            <a:ext cx="5723732" cy="4112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5713874"/>
            <a:ext cx="5791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16865"/>
            <a:ext cx="9601200" cy="1485900"/>
          </a:xfrm>
        </p:spPr>
        <p:txBody>
          <a:bodyPr/>
          <a:lstStyle/>
          <a:p>
            <a:r>
              <a:rPr lang="en-US" dirty="0" smtClean="0"/>
              <a:t>9. FOLLOW UP OR FORGET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308846"/>
            <a:ext cx="10049435" cy="57912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Events are only the beginning</a:t>
            </a:r>
          </a:p>
          <a:p>
            <a:r>
              <a:rPr lang="en-US" sz="2400" dirty="0" smtClean="0"/>
              <a:t>Make thoughtful contact (within 48 hours)</a:t>
            </a:r>
          </a:p>
          <a:p>
            <a:r>
              <a:rPr lang="en-US" sz="2400" dirty="0" smtClean="0"/>
              <a:t>Email, LinkedIn, </a:t>
            </a:r>
            <a:r>
              <a:rPr lang="en-US" sz="2400" dirty="0" err="1" smtClean="0"/>
              <a:t>ResearchGate</a:t>
            </a:r>
            <a:r>
              <a:rPr lang="en-US" sz="2400" dirty="0" smtClean="0"/>
              <a:t>, phone call, follow up coffee</a:t>
            </a:r>
          </a:p>
          <a:p>
            <a:r>
              <a:rPr lang="en-US" sz="2400" dirty="0" smtClean="0"/>
              <a:t>Make </a:t>
            </a:r>
            <a:r>
              <a:rPr lang="en-US" sz="2400" dirty="0"/>
              <a:t>it useful to </a:t>
            </a:r>
            <a:r>
              <a:rPr lang="en-US" sz="2400" dirty="0" smtClean="0"/>
              <a:t>them and </a:t>
            </a:r>
            <a:r>
              <a:rPr lang="en-US" sz="2400" dirty="0"/>
              <a:t>relevant to </a:t>
            </a:r>
            <a:r>
              <a:rPr lang="en-US" sz="2400" dirty="0" smtClean="0"/>
              <a:t>your </a:t>
            </a:r>
            <a:r>
              <a:rPr lang="en-US" sz="2400" dirty="0"/>
              <a:t>discussion e.g. article, </a:t>
            </a:r>
            <a:r>
              <a:rPr lang="en-US" sz="2400" dirty="0" smtClean="0"/>
              <a:t>recipe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03"/>
          <a:stretch/>
        </p:blipFill>
        <p:spPr>
          <a:xfrm>
            <a:off x="690282" y="3611757"/>
            <a:ext cx="11627224" cy="32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165" y="2958151"/>
            <a:ext cx="5493870" cy="3648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16865"/>
            <a:ext cx="9601200" cy="1485900"/>
          </a:xfrm>
        </p:spPr>
        <p:txBody>
          <a:bodyPr/>
          <a:lstStyle/>
          <a:p>
            <a:r>
              <a:rPr lang="en-US" dirty="0" smtClean="0"/>
              <a:t>10. KEEP IN TOUCH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08846"/>
            <a:ext cx="9601200" cy="57912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Don’t </a:t>
            </a:r>
            <a:r>
              <a:rPr lang="en-US" sz="2400" dirty="0"/>
              <a:t>just reach out when you need something</a:t>
            </a:r>
          </a:p>
          <a:p>
            <a:r>
              <a:rPr lang="en-US" sz="2400" dirty="0" smtClean="0"/>
              <a:t>Follow them </a:t>
            </a:r>
            <a:r>
              <a:rPr lang="en-US" sz="2400" smtClean="0"/>
              <a:t>on social media </a:t>
            </a:r>
            <a:r>
              <a:rPr lang="en-US" sz="2400" dirty="0" smtClean="0"/>
              <a:t>and engage</a:t>
            </a:r>
          </a:p>
          <a:p>
            <a:r>
              <a:rPr lang="en-US" sz="2400" dirty="0" smtClean="0"/>
              <a:t>Share articles you discover that may be relevant</a:t>
            </a:r>
          </a:p>
          <a:p>
            <a:r>
              <a:rPr lang="en-US" sz="2400" dirty="0" smtClean="0"/>
              <a:t>Check in via email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252" y="1048831"/>
            <a:ext cx="11492748" cy="5853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29784"/>
            <a:ext cx="9601200" cy="1841916"/>
          </a:xfrm>
        </p:spPr>
        <p:txBody>
          <a:bodyPr/>
          <a:lstStyle/>
          <a:p>
            <a:r>
              <a:rPr lang="en-US" dirty="0" smtClean="0"/>
              <a:t>NETWORKING IS </a:t>
            </a:r>
            <a:r>
              <a:rPr lang="en-US" u="sng" dirty="0" smtClean="0"/>
              <a:t>NOT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165414"/>
            <a:ext cx="10230787" cy="50707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Being fake</a:t>
            </a:r>
          </a:p>
          <a:p>
            <a:r>
              <a:rPr lang="en-US" sz="2400" dirty="0" smtClean="0"/>
              <a:t>Sucking </a:t>
            </a:r>
            <a:r>
              <a:rPr lang="en-US" sz="2400" dirty="0"/>
              <a:t>up to </a:t>
            </a:r>
            <a:r>
              <a:rPr lang="en-US" sz="2400" dirty="0" smtClean="0"/>
              <a:t>people</a:t>
            </a:r>
          </a:p>
          <a:p>
            <a:r>
              <a:rPr lang="en-US" sz="2400" dirty="0" smtClean="0"/>
              <a:t>Selling yourself</a:t>
            </a:r>
          </a:p>
          <a:p>
            <a:r>
              <a:rPr lang="en-US" sz="2400" dirty="0" smtClean="0"/>
              <a:t>Only for extroverts</a:t>
            </a:r>
          </a:p>
          <a:p>
            <a:r>
              <a:rPr lang="en-US" sz="2400" dirty="0" smtClean="0"/>
              <a:t>Only instrumental</a:t>
            </a:r>
          </a:p>
          <a:p>
            <a:r>
              <a:rPr lang="en-US" sz="2400" dirty="0" smtClean="0"/>
              <a:t>The elevator speech</a:t>
            </a:r>
          </a:p>
        </p:txBody>
      </p:sp>
    </p:spTree>
    <p:extLst>
      <p:ext uri="{BB962C8B-B14F-4D97-AF65-F5344CB8AC3E}">
        <p14:creationId xmlns:p14="http://schemas.microsoft.com/office/powerpoint/2010/main" val="1679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04734"/>
            <a:ext cx="9601200" cy="1766966"/>
          </a:xfrm>
        </p:spPr>
        <p:txBody>
          <a:bodyPr/>
          <a:lstStyle/>
          <a:p>
            <a:r>
              <a:rPr lang="en-US" dirty="0" smtClean="0"/>
              <a:t>WHY BOTHER?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470212"/>
            <a:ext cx="5503579" cy="5387788"/>
          </a:xfrm>
        </p:spPr>
        <p:txBody>
          <a:bodyPr>
            <a:normAutofit/>
          </a:bodyPr>
          <a:lstStyle/>
          <a:p>
            <a:r>
              <a:rPr lang="en-AU" sz="2400" dirty="0" smtClean="0"/>
              <a:t>Discuss ideas</a:t>
            </a:r>
          </a:p>
          <a:p>
            <a:r>
              <a:rPr lang="en-AU" sz="2400" dirty="0"/>
              <a:t>A</a:t>
            </a:r>
            <a:r>
              <a:rPr lang="en-AU" sz="2400" dirty="0" smtClean="0"/>
              <a:t>sk </a:t>
            </a:r>
            <a:r>
              <a:rPr lang="en-AU" sz="2400" dirty="0"/>
              <a:t>for </a:t>
            </a:r>
            <a:r>
              <a:rPr lang="en-AU" sz="2400" dirty="0" smtClean="0"/>
              <a:t>feedback</a:t>
            </a:r>
            <a:endParaRPr lang="en-US" sz="2400" dirty="0" smtClean="0"/>
          </a:p>
          <a:p>
            <a:r>
              <a:rPr lang="en-US" sz="2400" dirty="0" smtClean="0"/>
              <a:t>Hear about job opportunities</a:t>
            </a:r>
          </a:p>
          <a:p>
            <a:r>
              <a:rPr lang="en-US" sz="2400" dirty="0" smtClean="0"/>
              <a:t>Prepare for job interviews</a:t>
            </a:r>
            <a:endParaRPr lang="en-US" sz="2400" dirty="0"/>
          </a:p>
          <a:p>
            <a:r>
              <a:rPr lang="en-US" sz="2400" dirty="0" smtClean="0"/>
              <a:t>Research collaborations</a:t>
            </a:r>
          </a:p>
          <a:p>
            <a:r>
              <a:rPr lang="en-US" sz="2400" dirty="0" smtClean="0"/>
              <a:t>Industry, public sector, or media connections</a:t>
            </a:r>
          </a:p>
          <a:p>
            <a:r>
              <a:rPr lang="en-US" sz="2400" dirty="0" smtClean="0"/>
              <a:t>Funding opportunities</a:t>
            </a:r>
          </a:p>
          <a:p>
            <a:r>
              <a:rPr lang="en-AU" sz="2400" dirty="0" smtClean="0"/>
              <a:t>Reviewers </a:t>
            </a:r>
            <a:r>
              <a:rPr lang="en-AU" sz="2400" dirty="0"/>
              <a:t>may know </a:t>
            </a:r>
            <a:r>
              <a:rPr lang="en-AU" sz="2400" dirty="0" smtClean="0"/>
              <a:t>you</a:t>
            </a:r>
          </a:p>
          <a:p>
            <a:r>
              <a:rPr lang="en-US" sz="2400" dirty="0"/>
              <a:t>Support and </a:t>
            </a:r>
            <a:r>
              <a:rPr lang="en-US" sz="2400" dirty="0" smtClean="0"/>
              <a:t>friendship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178" y="1054839"/>
            <a:ext cx="50038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246" y="3836897"/>
            <a:ext cx="11492754" cy="3030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16865"/>
            <a:ext cx="9601200" cy="1485900"/>
          </a:xfrm>
        </p:spPr>
        <p:txBody>
          <a:bodyPr/>
          <a:lstStyle/>
          <a:p>
            <a:r>
              <a:rPr lang="en-US" dirty="0" smtClean="0"/>
              <a:t>YOU’RE ALREADY DOING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01271"/>
            <a:ext cx="10336306" cy="3316941"/>
          </a:xfrm>
        </p:spPr>
        <p:txBody>
          <a:bodyPr numCol="2">
            <a:normAutofit/>
          </a:bodyPr>
          <a:lstStyle/>
          <a:p>
            <a:r>
              <a:rPr lang="en-US" sz="2400" dirty="0" smtClean="0"/>
              <a:t>Supervisors</a:t>
            </a:r>
          </a:p>
          <a:p>
            <a:r>
              <a:rPr lang="en-US" sz="2400" dirty="0" err="1" smtClean="0"/>
              <a:t>CRiSP</a:t>
            </a:r>
            <a:r>
              <a:rPr lang="en-US" sz="2400" dirty="0" smtClean="0"/>
              <a:t> colleagues </a:t>
            </a:r>
          </a:p>
          <a:p>
            <a:r>
              <a:rPr lang="en-US" sz="2400" dirty="0" smtClean="0"/>
              <a:t>Lunch and Friday drinks</a:t>
            </a:r>
          </a:p>
          <a:p>
            <a:r>
              <a:rPr lang="en-US" sz="2400" dirty="0" smtClean="0"/>
              <a:t>Summer schools </a:t>
            </a:r>
          </a:p>
          <a:p>
            <a:r>
              <a:rPr lang="en-US" sz="2400" dirty="0"/>
              <a:t>Service </a:t>
            </a:r>
            <a:r>
              <a:rPr lang="en-US" sz="2400" dirty="0" smtClean="0"/>
              <a:t>roles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Conferences - attending, presenting, posters, panels, mingling</a:t>
            </a:r>
          </a:p>
          <a:p>
            <a:r>
              <a:rPr lang="en-US" sz="2400" dirty="0" smtClean="0"/>
              <a:t>Friends and family</a:t>
            </a:r>
          </a:p>
          <a:p>
            <a:r>
              <a:rPr lang="en-US" sz="2400" dirty="0" smtClean="0"/>
              <a:t>LinkedIn, Twitter, Facebook, </a:t>
            </a:r>
            <a:r>
              <a:rPr lang="en-US" sz="2400" dirty="0" err="1" smtClean="0"/>
              <a:t>ResearchGate</a:t>
            </a:r>
            <a:r>
              <a:rPr lang="en-US" sz="2400" dirty="0" smtClean="0"/>
              <a:t>, Academia</a:t>
            </a:r>
          </a:p>
        </p:txBody>
      </p:sp>
    </p:spTree>
    <p:extLst>
      <p:ext uri="{BB962C8B-B14F-4D97-AF65-F5344CB8AC3E}">
        <p14:creationId xmlns:p14="http://schemas.microsoft.com/office/powerpoint/2010/main" val="20559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98162"/>
            <a:ext cx="12191999" cy="7825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084" y="1183344"/>
            <a:ext cx="10139082" cy="934570"/>
          </a:xfrm>
          <a:solidFill>
            <a:schemeClr val="bg1">
              <a:alpha val="47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7200" b="1" dirty="0" smtClean="0"/>
              <a:t>10 NETWORKING TIPS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9697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16865"/>
            <a:ext cx="9601200" cy="1485900"/>
          </a:xfrm>
        </p:spPr>
        <p:txBody>
          <a:bodyPr/>
          <a:lstStyle/>
          <a:p>
            <a:r>
              <a:rPr lang="en-US" dirty="0" smtClean="0"/>
              <a:t>1. PREPARE FOR REJECTION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260" y="2298700"/>
            <a:ext cx="7274389" cy="4559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52282"/>
            <a:ext cx="9601200" cy="5056094"/>
          </a:xfrm>
        </p:spPr>
        <p:txBody>
          <a:bodyPr>
            <a:normAutofit/>
          </a:bodyPr>
          <a:lstStyle/>
          <a:p>
            <a:pPr lvl="0"/>
            <a:r>
              <a:rPr lang="en-AU" sz="2400" dirty="0" smtClean="0"/>
              <a:t>Academia </a:t>
            </a:r>
            <a:r>
              <a:rPr lang="en-AU" sz="2400" dirty="0"/>
              <a:t>is the business of rejection</a:t>
            </a:r>
            <a:endParaRPr lang="en-US" sz="2400" dirty="0"/>
          </a:p>
          <a:p>
            <a:pPr lvl="0"/>
            <a:r>
              <a:rPr lang="en-AU" sz="2400" dirty="0" smtClean="0"/>
              <a:t>Most networking will </a:t>
            </a:r>
            <a:r>
              <a:rPr lang="en-AU" sz="2400" dirty="0"/>
              <a:t>not lead to collaboration</a:t>
            </a:r>
            <a:endParaRPr lang="en-US" sz="2400" dirty="0"/>
          </a:p>
          <a:p>
            <a:pPr lvl="0"/>
            <a:r>
              <a:rPr lang="en-AU" sz="2400" dirty="0" smtClean="0"/>
              <a:t>A ‘no’ </a:t>
            </a:r>
            <a:r>
              <a:rPr lang="en-AU" sz="2400" dirty="0"/>
              <a:t>once is not a </a:t>
            </a:r>
            <a:r>
              <a:rPr lang="en-AU" sz="2400" dirty="0" smtClean="0"/>
              <a:t>‘no’ forever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7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34788"/>
            <a:ext cx="9601200" cy="1485900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BE PROACTIVE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26776"/>
            <a:ext cx="9601200" cy="45406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 your research</a:t>
            </a:r>
          </a:p>
          <a:p>
            <a:r>
              <a:rPr lang="en-US" sz="2400" dirty="0" smtClean="0"/>
              <a:t>Who will be at events?</a:t>
            </a:r>
            <a:r>
              <a:rPr lang="en-US" sz="2400" dirty="0"/>
              <a:t> </a:t>
            </a:r>
            <a:r>
              <a:rPr lang="en-US" sz="2400" dirty="0" smtClean="0"/>
              <a:t>Who is visiting your department?</a:t>
            </a:r>
          </a:p>
          <a:p>
            <a:r>
              <a:rPr lang="en-US" sz="2400" dirty="0" smtClean="0"/>
              <a:t>What you want to talk about?</a:t>
            </a:r>
          </a:p>
          <a:p>
            <a:r>
              <a:rPr lang="en-US" sz="2400" dirty="0" smtClean="0"/>
              <a:t>Schedule a meeting in advance – formal meeting or chat over coffee</a:t>
            </a:r>
            <a:endParaRPr lang="en-US" sz="2400" dirty="0"/>
          </a:p>
          <a:p>
            <a:r>
              <a:rPr lang="en-US" sz="2400" dirty="0" smtClean="0"/>
              <a:t>Informational interview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72" b="9257"/>
          <a:stretch/>
        </p:blipFill>
        <p:spPr>
          <a:xfrm>
            <a:off x="684305" y="3962400"/>
            <a:ext cx="1150769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16860"/>
            <a:ext cx="9601200" cy="14859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BE GENUINE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69035"/>
            <a:ext cx="6571129" cy="50666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 sincere, not sleazy</a:t>
            </a:r>
          </a:p>
          <a:p>
            <a:r>
              <a:rPr lang="en-US" sz="2400" dirty="0" smtClean="0"/>
              <a:t>Be interested, not interesting</a:t>
            </a:r>
          </a:p>
          <a:p>
            <a:r>
              <a:rPr lang="en-US" sz="2400" dirty="0" smtClean="0"/>
              <a:t>Relax</a:t>
            </a:r>
          </a:p>
          <a:p>
            <a:r>
              <a:rPr lang="en-US" sz="2400" dirty="0" smtClean="0"/>
              <a:t>Try to be yourself, not sell yourself</a:t>
            </a:r>
          </a:p>
          <a:p>
            <a:r>
              <a:rPr lang="en-US" sz="2400" dirty="0"/>
              <a:t>Build mutually-</a:t>
            </a:r>
            <a:r>
              <a:rPr lang="en-US" sz="2400" dirty="0" smtClean="0"/>
              <a:t>beneficial relationships</a:t>
            </a:r>
          </a:p>
          <a:p>
            <a:pPr lvl="1"/>
            <a:r>
              <a:rPr lang="en-US" sz="2400" dirty="0" smtClean="0"/>
              <a:t>Networking is not just about work </a:t>
            </a:r>
          </a:p>
          <a:p>
            <a:pPr lvl="1"/>
            <a:r>
              <a:rPr lang="en-US" sz="2400" dirty="0" smtClean="0"/>
              <a:t>Make </a:t>
            </a:r>
            <a:r>
              <a:rPr lang="en-US" sz="2400" dirty="0"/>
              <a:t>friends </a:t>
            </a:r>
            <a:r>
              <a:rPr lang="en-US" sz="2400" dirty="0" smtClean="0"/>
              <a:t>first</a:t>
            </a:r>
          </a:p>
          <a:p>
            <a:pPr lvl="1"/>
            <a:r>
              <a:rPr lang="en-US" sz="2400" dirty="0" smtClean="0"/>
              <a:t>May (one day) help in your career, may not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270"/>
          <a:stretch/>
        </p:blipFill>
        <p:spPr>
          <a:xfrm>
            <a:off x="7906871" y="26895"/>
            <a:ext cx="4285130" cy="6831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9812" y="6311153"/>
            <a:ext cx="204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Ginuwine</a:t>
            </a:r>
            <a:r>
              <a:rPr lang="en-US" b="1" dirty="0" smtClean="0"/>
              <a:t>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16865"/>
            <a:ext cx="9601200" cy="1485900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RESCUE OTHERS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547" y="999261"/>
            <a:ext cx="10223500" cy="585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678</TotalTime>
  <Words>519</Words>
  <Application>Microsoft Macintosh PowerPoint</Application>
  <PresentationFormat>Widescreen</PresentationFormat>
  <Paragraphs>103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Franklin Gothic Book</vt:lpstr>
      <vt:lpstr>Crop</vt:lpstr>
      <vt:lpstr>MAKING CONNECTIONS: 10 networking tips people who hate networking</vt:lpstr>
      <vt:lpstr>NETWORKING IS NOT…</vt:lpstr>
      <vt:lpstr>WHY BOTHER?</vt:lpstr>
      <vt:lpstr>YOU’RE ALREADY DOING IT</vt:lpstr>
      <vt:lpstr>10 NETWORKING TIPS</vt:lpstr>
      <vt:lpstr>1. PREPARE FOR REJECTION</vt:lpstr>
      <vt:lpstr>2. BE PROACTIVE</vt:lpstr>
      <vt:lpstr>3. BE GENUINE</vt:lpstr>
      <vt:lpstr>4. RESCUE OTHERS</vt:lpstr>
      <vt:lpstr>5. ADD VALUE FIRST</vt:lpstr>
      <vt:lpstr>6. KEEP IT CLASSY</vt:lpstr>
      <vt:lpstr>7. VALUE YOUR WEAK TIES</vt:lpstr>
      <vt:lpstr>8. EMBRACE SOCIAL MEDIA</vt:lpstr>
      <vt:lpstr>HOW ACADEMICS USE SOCIAL MEDIA</vt:lpstr>
      <vt:lpstr>9. FOLLOW UP OR FORGET IT</vt:lpstr>
      <vt:lpstr>10. KEEP IN TOUCH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Cassandra Chapman</dc:creator>
  <cp:lastModifiedBy>Cassandra Chapman</cp:lastModifiedBy>
  <cp:revision>62</cp:revision>
  <dcterms:created xsi:type="dcterms:W3CDTF">2015-11-08T00:10:53Z</dcterms:created>
  <dcterms:modified xsi:type="dcterms:W3CDTF">2016-03-15T07:50:27Z</dcterms:modified>
</cp:coreProperties>
</file>